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sldIdLst>
    <p:sldId id="256" r:id="rId2"/>
    <p:sldId id="257" r:id="rId3"/>
    <p:sldId id="258" r:id="rId4"/>
    <p:sldId id="259" r:id="rId5"/>
    <p:sldId id="302" r:id="rId6"/>
    <p:sldId id="261" r:id="rId7"/>
    <p:sldId id="273" r:id="rId8"/>
    <p:sldId id="295" r:id="rId9"/>
    <p:sldId id="272" r:id="rId10"/>
    <p:sldId id="297" r:id="rId11"/>
    <p:sldId id="280" r:id="rId12"/>
    <p:sldId id="276" r:id="rId13"/>
    <p:sldId id="277" r:id="rId14"/>
    <p:sldId id="278" r:id="rId15"/>
    <p:sldId id="279" r:id="rId16"/>
    <p:sldId id="281" r:id="rId17"/>
    <p:sldId id="303" r:id="rId18"/>
    <p:sldId id="304" r:id="rId19"/>
    <p:sldId id="305" r:id="rId20"/>
    <p:sldId id="313" r:id="rId21"/>
    <p:sldId id="322" r:id="rId22"/>
    <p:sldId id="324" r:id="rId23"/>
    <p:sldId id="325" r:id="rId24"/>
    <p:sldId id="310" r:id="rId25"/>
    <p:sldId id="312" r:id="rId26"/>
    <p:sldId id="314" r:id="rId27"/>
    <p:sldId id="315" r:id="rId28"/>
    <p:sldId id="316" r:id="rId29"/>
    <p:sldId id="317" r:id="rId30"/>
    <p:sldId id="318" r:id="rId31"/>
    <p:sldId id="326" r:id="rId32"/>
    <p:sldId id="321" r:id="rId33"/>
    <p:sldId id="291" r:id="rId34"/>
    <p:sldId id="292" r:id="rId35"/>
    <p:sldId id="283" r:id="rId36"/>
    <p:sldId id="29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D315F-78C9-10A4-819C-7EBBC04251D8}" name="Nathalie De Smedt" initials="NS" userId="96439260ed99107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A42163-11B7-F215-8F98-A6FC434B5F0D}" v="37" dt="2025-03-13T19:37:18.720"/>
    <p1510:client id="{29E533E3-FE27-4EC7-272F-9CB088B43E83}" v="15" dt="2025-03-12T19:27:01.380"/>
    <p1510:client id="{523010D0-1A18-2FAC-16E0-9615AEFEAE66}" v="3" dt="2025-03-11T20:19:46.589"/>
    <p1510:client id="{646A66E7-3C4C-29D2-C60B-D90920BB88BA}" v="45" dt="2025-03-13T19:55:32.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CFF31F-207C-438A-85E8-7469354D6FE0}"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C02713F9-BC3B-47E5-A5DF-ACDBFBC1093B}">
      <dgm:prSet/>
      <dgm:spPr/>
      <dgm:t>
        <a:bodyPr/>
        <a:lstStyle/>
        <a:p>
          <a:r>
            <a:rPr lang="nl-BE"/>
            <a:t>Voorstellingsfase (van conceptie tot 9 maanden zwangerschap)</a:t>
          </a:r>
          <a:endParaRPr lang="en-US"/>
        </a:p>
      </dgm:t>
    </dgm:pt>
    <dgm:pt modelId="{59279FA8-A6CE-4651-B161-E65BAB41E9D8}" type="parTrans" cxnId="{0D378C1A-4F4A-4E22-B76C-1732E831DB16}">
      <dgm:prSet/>
      <dgm:spPr/>
      <dgm:t>
        <a:bodyPr/>
        <a:lstStyle/>
        <a:p>
          <a:endParaRPr lang="en-US"/>
        </a:p>
      </dgm:t>
    </dgm:pt>
    <dgm:pt modelId="{F4557BC3-D93E-4F4B-9934-28F8ACC4C5A7}" type="sibTrans" cxnId="{0D378C1A-4F4A-4E22-B76C-1732E831DB16}">
      <dgm:prSet/>
      <dgm:spPr/>
      <dgm:t>
        <a:bodyPr/>
        <a:lstStyle/>
        <a:p>
          <a:endParaRPr lang="en-US"/>
        </a:p>
      </dgm:t>
    </dgm:pt>
    <dgm:pt modelId="{C8E6C201-1AEE-42F6-B77C-0F459027D443}">
      <dgm:prSet/>
      <dgm:spPr/>
      <dgm:t>
        <a:bodyPr/>
        <a:lstStyle/>
        <a:p>
          <a:r>
            <a:rPr lang="nl-BE"/>
            <a:t>Voedingsfase (geboorte – 1,5j)</a:t>
          </a:r>
          <a:endParaRPr lang="en-US"/>
        </a:p>
      </dgm:t>
    </dgm:pt>
    <dgm:pt modelId="{6D211D88-37DC-4DDE-9A10-5816F966115A}" type="parTrans" cxnId="{1F4E6F69-32A7-4A4F-8C48-983DFA74B8CF}">
      <dgm:prSet/>
      <dgm:spPr/>
      <dgm:t>
        <a:bodyPr/>
        <a:lstStyle/>
        <a:p>
          <a:endParaRPr lang="en-US"/>
        </a:p>
      </dgm:t>
    </dgm:pt>
    <dgm:pt modelId="{FD872F84-8CA0-4C4F-9339-C2974B738E39}" type="sibTrans" cxnId="{1F4E6F69-32A7-4A4F-8C48-983DFA74B8CF}">
      <dgm:prSet/>
      <dgm:spPr/>
      <dgm:t>
        <a:bodyPr/>
        <a:lstStyle/>
        <a:p>
          <a:endParaRPr lang="en-US"/>
        </a:p>
      </dgm:t>
    </dgm:pt>
    <dgm:pt modelId="{5F7ADB86-A226-43BB-B87D-7435543A2CFC}">
      <dgm:prSet/>
      <dgm:spPr/>
      <dgm:t>
        <a:bodyPr/>
        <a:lstStyle/>
        <a:p>
          <a:r>
            <a:rPr lang="nl-BE"/>
            <a:t>Autonomiefase (1,5j – 4j)</a:t>
          </a:r>
          <a:endParaRPr lang="en-US"/>
        </a:p>
      </dgm:t>
    </dgm:pt>
    <dgm:pt modelId="{81027192-E7E7-44D2-971B-CACA957F9CC9}" type="parTrans" cxnId="{1BEA102F-2C24-4D2D-9696-9A519812E9F4}">
      <dgm:prSet/>
      <dgm:spPr/>
      <dgm:t>
        <a:bodyPr/>
        <a:lstStyle/>
        <a:p>
          <a:endParaRPr lang="en-US"/>
        </a:p>
      </dgm:t>
    </dgm:pt>
    <dgm:pt modelId="{BDDB7FD3-9579-49BA-9BC8-AD906747A1FD}" type="sibTrans" cxnId="{1BEA102F-2C24-4D2D-9696-9A519812E9F4}">
      <dgm:prSet/>
      <dgm:spPr/>
      <dgm:t>
        <a:bodyPr/>
        <a:lstStyle/>
        <a:p>
          <a:endParaRPr lang="en-US"/>
        </a:p>
      </dgm:t>
    </dgm:pt>
    <dgm:pt modelId="{4A5A9E83-A443-AC41-912E-734F2AFB3E10}" type="pres">
      <dgm:prSet presAssocID="{DCCFF31F-207C-438A-85E8-7469354D6FE0}" presName="diagram" presStyleCnt="0">
        <dgm:presLayoutVars>
          <dgm:chPref val="1"/>
          <dgm:dir/>
          <dgm:animOne val="branch"/>
          <dgm:animLvl val="lvl"/>
          <dgm:resizeHandles/>
        </dgm:presLayoutVars>
      </dgm:prSet>
      <dgm:spPr/>
    </dgm:pt>
    <dgm:pt modelId="{213C76BF-6DA5-7248-BB7C-93FCF50288B8}" type="pres">
      <dgm:prSet presAssocID="{C02713F9-BC3B-47E5-A5DF-ACDBFBC1093B}" presName="root" presStyleCnt="0"/>
      <dgm:spPr/>
    </dgm:pt>
    <dgm:pt modelId="{851AB81C-8163-E24F-9E98-4EC2BADCA12B}" type="pres">
      <dgm:prSet presAssocID="{C02713F9-BC3B-47E5-A5DF-ACDBFBC1093B}" presName="rootComposite" presStyleCnt="0"/>
      <dgm:spPr/>
    </dgm:pt>
    <dgm:pt modelId="{34E73869-BA42-A34C-A357-76189EAA7E88}" type="pres">
      <dgm:prSet presAssocID="{C02713F9-BC3B-47E5-A5DF-ACDBFBC1093B}" presName="rootText" presStyleLbl="node1" presStyleIdx="0" presStyleCnt="3"/>
      <dgm:spPr/>
    </dgm:pt>
    <dgm:pt modelId="{93C04459-280B-9B44-A466-A846422715E3}" type="pres">
      <dgm:prSet presAssocID="{C02713F9-BC3B-47E5-A5DF-ACDBFBC1093B}" presName="rootConnector" presStyleLbl="node1" presStyleIdx="0" presStyleCnt="3"/>
      <dgm:spPr/>
    </dgm:pt>
    <dgm:pt modelId="{57C0F1B4-E41D-464C-934C-9E6F355E939E}" type="pres">
      <dgm:prSet presAssocID="{C02713F9-BC3B-47E5-A5DF-ACDBFBC1093B}" presName="childShape" presStyleCnt="0"/>
      <dgm:spPr/>
    </dgm:pt>
    <dgm:pt modelId="{96C64EC0-618E-024C-8912-3E318C2B28B0}" type="pres">
      <dgm:prSet presAssocID="{C8E6C201-1AEE-42F6-B77C-0F459027D443}" presName="root" presStyleCnt="0"/>
      <dgm:spPr/>
    </dgm:pt>
    <dgm:pt modelId="{AA96BC7B-EBDF-F141-A988-8BF97AF3A3D3}" type="pres">
      <dgm:prSet presAssocID="{C8E6C201-1AEE-42F6-B77C-0F459027D443}" presName="rootComposite" presStyleCnt="0"/>
      <dgm:spPr/>
    </dgm:pt>
    <dgm:pt modelId="{8C70B449-9655-A942-9655-271204E84452}" type="pres">
      <dgm:prSet presAssocID="{C8E6C201-1AEE-42F6-B77C-0F459027D443}" presName="rootText" presStyleLbl="node1" presStyleIdx="1" presStyleCnt="3"/>
      <dgm:spPr/>
    </dgm:pt>
    <dgm:pt modelId="{4EB34FC0-76D4-1242-9B86-69C4DA10CCC3}" type="pres">
      <dgm:prSet presAssocID="{C8E6C201-1AEE-42F6-B77C-0F459027D443}" presName="rootConnector" presStyleLbl="node1" presStyleIdx="1" presStyleCnt="3"/>
      <dgm:spPr/>
    </dgm:pt>
    <dgm:pt modelId="{3DB5206A-5473-AA43-A67B-21212D479849}" type="pres">
      <dgm:prSet presAssocID="{C8E6C201-1AEE-42F6-B77C-0F459027D443}" presName="childShape" presStyleCnt="0"/>
      <dgm:spPr/>
    </dgm:pt>
    <dgm:pt modelId="{6246DE60-332D-BB42-9A6E-6B5508C34722}" type="pres">
      <dgm:prSet presAssocID="{5F7ADB86-A226-43BB-B87D-7435543A2CFC}" presName="root" presStyleCnt="0"/>
      <dgm:spPr/>
    </dgm:pt>
    <dgm:pt modelId="{EDF996EC-C90D-6A40-8587-2407C822609A}" type="pres">
      <dgm:prSet presAssocID="{5F7ADB86-A226-43BB-B87D-7435543A2CFC}" presName="rootComposite" presStyleCnt="0"/>
      <dgm:spPr/>
    </dgm:pt>
    <dgm:pt modelId="{7C92D545-CF53-8541-92F9-2EB885C06400}" type="pres">
      <dgm:prSet presAssocID="{5F7ADB86-A226-43BB-B87D-7435543A2CFC}" presName="rootText" presStyleLbl="node1" presStyleIdx="2" presStyleCnt="3"/>
      <dgm:spPr/>
    </dgm:pt>
    <dgm:pt modelId="{11EBFFF7-9195-FE44-B010-466C00F52AB9}" type="pres">
      <dgm:prSet presAssocID="{5F7ADB86-A226-43BB-B87D-7435543A2CFC}" presName="rootConnector" presStyleLbl="node1" presStyleIdx="2" presStyleCnt="3"/>
      <dgm:spPr/>
    </dgm:pt>
    <dgm:pt modelId="{60C05B5B-95C4-6849-B353-B146B0A19435}" type="pres">
      <dgm:prSet presAssocID="{5F7ADB86-A226-43BB-B87D-7435543A2CFC}" presName="childShape" presStyleCnt="0"/>
      <dgm:spPr/>
    </dgm:pt>
  </dgm:ptLst>
  <dgm:cxnLst>
    <dgm:cxn modelId="{33239D17-A64B-B74B-8C46-07F312E8D06A}" type="presOf" srcId="{5F7ADB86-A226-43BB-B87D-7435543A2CFC}" destId="{11EBFFF7-9195-FE44-B010-466C00F52AB9}" srcOrd="1" destOrd="0" presId="urn:microsoft.com/office/officeart/2005/8/layout/hierarchy3"/>
    <dgm:cxn modelId="{0D378C1A-4F4A-4E22-B76C-1732E831DB16}" srcId="{DCCFF31F-207C-438A-85E8-7469354D6FE0}" destId="{C02713F9-BC3B-47E5-A5DF-ACDBFBC1093B}" srcOrd="0" destOrd="0" parTransId="{59279FA8-A6CE-4651-B161-E65BAB41E9D8}" sibTransId="{F4557BC3-D93E-4F4B-9934-28F8ACC4C5A7}"/>
    <dgm:cxn modelId="{1BEA102F-2C24-4D2D-9696-9A519812E9F4}" srcId="{DCCFF31F-207C-438A-85E8-7469354D6FE0}" destId="{5F7ADB86-A226-43BB-B87D-7435543A2CFC}" srcOrd="2" destOrd="0" parTransId="{81027192-E7E7-44D2-971B-CACA957F9CC9}" sibTransId="{BDDB7FD3-9579-49BA-9BC8-AD906747A1FD}"/>
    <dgm:cxn modelId="{EA50243A-EF69-504D-8210-C199BCCE4356}" type="presOf" srcId="{DCCFF31F-207C-438A-85E8-7469354D6FE0}" destId="{4A5A9E83-A443-AC41-912E-734F2AFB3E10}" srcOrd="0" destOrd="0" presId="urn:microsoft.com/office/officeart/2005/8/layout/hierarchy3"/>
    <dgm:cxn modelId="{1F4E6F69-32A7-4A4F-8C48-983DFA74B8CF}" srcId="{DCCFF31F-207C-438A-85E8-7469354D6FE0}" destId="{C8E6C201-1AEE-42F6-B77C-0F459027D443}" srcOrd="1" destOrd="0" parTransId="{6D211D88-37DC-4DDE-9A10-5816F966115A}" sibTransId="{FD872F84-8CA0-4C4F-9339-C2974B738E39}"/>
    <dgm:cxn modelId="{563C4373-AAB0-9F4B-A720-B89299BE8048}" type="presOf" srcId="{C8E6C201-1AEE-42F6-B77C-0F459027D443}" destId="{8C70B449-9655-A942-9655-271204E84452}" srcOrd="0" destOrd="0" presId="urn:microsoft.com/office/officeart/2005/8/layout/hierarchy3"/>
    <dgm:cxn modelId="{7A876499-BF22-8E43-A917-4CED2B744345}" type="presOf" srcId="{C02713F9-BC3B-47E5-A5DF-ACDBFBC1093B}" destId="{34E73869-BA42-A34C-A357-76189EAA7E88}" srcOrd="0" destOrd="0" presId="urn:microsoft.com/office/officeart/2005/8/layout/hierarchy3"/>
    <dgm:cxn modelId="{2AE1889D-239F-C34B-A277-8BC270278120}" type="presOf" srcId="{5F7ADB86-A226-43BB-B87D-7435543A2CFC}" destId="{7C92D545-CF53-8541-92F9-2EB885C06400}" srcOrd="0" destOrd="0" presId="urn:microsoft.com/office/officeart/2005/8/layout/hierarchy3"/>
    <dgm:cxn modelId="{9B847EAA-71D6-0447-A3E5-22F6CB06E59F}" type="presOf" srcId="{C8E6C201-1AEE-42F6-B77C-0F459027D443}" destId="{4EB34FC0-76D4-1242-9B86-69C4DA10CCC3}" srcOrd="1" destOrd="0" presId="urn:microsoft.com/office/officeart/2005/8/layout/hierarchy3"/>
    <dgm:cxn modelId="{C38F75BC-212E-454C-8B89-C59E6444536A}" type="presOf" srcId="{C02713F9-BC3B-47E5-A5DF-ACDBFBC1093B}" destId="{93C04459-280B-9B44-A466-A846422715E3}" srcOrd="1" destOrd="0" presId="urn:microsoft.com/office/officeart/2005/8/layout/hierarchy3"/>
    <dgm:cxn modelId="{CDB7B40A-D62D-9641-92C5-643F4D5B43F1}" type="presParOf" srcId="{4A5A9E83-A443-AC41-912E-734F2AFB3E10}" destId="{213C76BF-6DA5-7248-BB7C-93FCF50288B8}" srcOrd="0" destOrd="0" presId="urn:microsoft.com/office/officeart/2005/8/layout/hierarchy3"/>
    <dgm:cxn modelId="{10864D3B-DBCE-0941-9D20-85306B2A7048}" type="presParOf" srcId="{213C76BF-6DA5-7248-BB7C-93FCF50288B8}" destId="{851AB81C-8163-E24F-9E98-4EC2BADCA12B}" srcOrd="0" destOrd="0" presId="urn:microsoft.com/office/officeart/2005/8/layout/hierarchy3"/>
    <dgm:cxn modelId="{19EB2915-8425-AB4F-B13C-FE4F1A28F3C4}" type="presParOf" srcId="{851AB81C-8163-E24F-9E98-4EC2BADCA12B}" destId="{34E73869-BA42-A34C-A357-76189EAA7E88}" srcOrd="0" destOrd="0" presId="urn:microsoft.com/office/officeart/2005/8/layout/hierarchy3"/>
    <dgm:cxn modelId="{37756A56-0645-DC4A-A1F3-FBF38A118142}" type="presParOf" srcId="{851AB81C-8163-E24F-9E98-4EC2BADCA12B}" destId="{93C04459-280B-9B44-A466-A846422715E3}" srcOrd="1" destOrd="0" presId="urn:microsoft.com/office/officeart/2005/8/layout/hierarchy3"/>
    <dgm:cxn modelId="{C279AF7F-1390-7947-BD47-E2E97598972E}" type="presParOf" srcId="{213C76BF-6DA5-7248-BB7C-93FCF50288B8}" destId="{57C0F1B4-E41D-464C-934C-9E6F355E939E}" srcOrd="1" destOrd="0" presId="urn:microsoft.com/office/officeart/2005/8/layout/hierarchy3"/>
    <dgm:cxn modelId="{DB80B116-D31F-F04D-BBC1-D7DD8DA67D34}" type="presParOf" srcId="{4A5A9E83-A443-AC41-912E-734F2AFB3E10}" destId="{96C64EC0-618E-024C-8912-3E318C2B28B0}" srcOrd="1" destOrd="0" presId="urn:microsoft.com/office/officeart/2005/8/layout/hierarchy3"/>
    <dgm:cxn modelId="{EC7D66E6-7691-6F47-A09F-17E05C0424B8}" type="presParOf" srcId="{96C64EC0-618E-024C-8912-3E318C2B28B0}" destId="{AA96BC7B-EBDF-F141-A988-8BF97AF3A3D3}" srcOrd="0" destOrd="0" presId="urn:microsoft.com/office/officeart/2005/8/layout/hierarchy3"/>
    <dgm:cxn modelId="{EFD93311-A437-AC42-9FB3-1B77C473FC96}" type="presParOf" srcId="{AA96BC7B-EBDF-F141-A988-8BF97AF3A3D3}" destId="{8C70B449-9655-A942-9655-271204E84452}" srcOrd="0" destOrd="0" presId="urn:microsoft.com/office/officeart/2005/8/layout/hierarchy3"/>
    <dgm:cxn modelId="{6B3DCD6C-7B50-AC44-A871-F48D37CE50DC}" type="presParOf" srcId="{AA96BC7B-EBDF-F141-A988-8BF97AF3A3D3}" destId="{4EB34FC0-76D4-1242-9B86-69C4DA10CCC3}" srcOrd="1" destOrd="0" presId="urn:microsoft.com/office/officeart/2005/8/layout/hierarchy3"/>
    <dgm:cxn modelId="{75F72E99-D5BA-2A40-A352-B0968EC81B93}" type="presParOf" srcId="{96C64EC0-618E-024C-8912-3E318C2B28B0}" destId="{3DB5206A-5473-AA43-A67B-21212D479849}" srcOrd="1" destOrd="0" presId="urn:microsoft.com/office/officeart/2005/8/layout/hierarchy3"/>
    <dgm:cxn modelId="{EC031E25-CFAF-C54C-B34D-01FEFA80CB43}" type="presParOf" srcId="{4A5A9E83-A443-AC41-912E-734F2AFB3E10}" destId="{6246DE60-332D-BB42-9A6E-6B5508C34722}" srcOrd="2" destOrd="0" presId="urn:microsoft.com/office/officeart/2005/8/layout/hierarchy3"/>
    <dgm:cxn modelId="{7CAFF389-9EAB-A14F-AF44-94DFDB3E8FF5}" type="presParOf" srcId="{6246DE60-332D-BB42-9A6E-6B5508C34722}" destId="{EDF996EC-C90D-6A40-8587-2407C822609A}" srcOrd="0" destOrd="0" presId="urn:microsoft.com/office/officeart/2005/8/layout/hierarchy3"/>
    <dgm:cxn modelId="{6D4A8203-2E4D-DF42-9E2E-B408AE9ABDAC}" type="presParOf" srcId="{EDF996EC-C90D-6A40-8587-2407C822609A}" destId="{7C92D545-CF53-8541-92F9-2EB885C06400}" srcOrd="0" destOrd="0" presId="urn:microsoft.com/office/officeart/2005/8/layout/hierarchy3"/>
    <dgm:cxn modelId="{ED5922EE-1572-1948-A836-30C543084409}" type="presParOf" srcId="{EDF996EC-C90D-6A40-8587-2407C822609A}" destId="{11EBFFF7-9195-FE44-B010-466C00F52AB9}" srcOrd="1" destOrd="0" presId="urn:microsoft.com/office/officeart/2005/8/layout/hierarchy3"/>
    <dgm:cxn modelId="{93296EAC-12AF-9D40-94D6-890DF7D036CE}" type="presParOf" srcId="{6246DE60-332D-BB42-9A6E-6B5508C34722}" destId="{60C05B5B-95C4-6849-B353-B146B0A1943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73869-BA42-A34C-A357-76189EAA7E88}">
      <dsp:nvSpPr>
        <dsp:cNvPr id="0" name=""/>
        <dsp:cNvSpPr/>
      </dsp:nvSpPr>
      <dsp:spPr>
        <a:xfrm>
          <a:off x="1283" y="1223507"/>
          <a:ext cx="3003723" cy="15018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nl-BE" sz="2400" kern="1200"/>
            <a:t>Voorstellingsfase (van conceptie tot 9 maanden zwangerschap)</a:t>
          </a:r>
          <a:endParaRPr lang="en-US" sz="2400" kern="1200"/>
        </a:p>
      </dsp:txBody>
      <dsp:txXfrm>
        <a:off x="45271" y="1267495"/>
        <a:ext cx="2915747" cy="1413885"/>
      </dsp:txXfrm>
    </dsp:sp>
    <dsp:sp modelId="{8C70B449-9655-A942-9655-271204E84452}">
      <dsp:nvSpPr>
        <dsp:cNvPr id="0" name=""/>
        <dsp:cNvSpPr/>
      </dsp:nvSpPr>
      <dsp:spPr>
        <a:xfrm>
          <a:off x="3755938" y="1223507"/>
          <a:ext cx="3003723" cy="150186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nl-BE" sz="2400" kern="1200"/>
            <a:t>Voedingsfase (geboorte – 1,5j)</a:t>
          </a:r>
          <a:endParaRPr lang="en-US" sz="2400" kern="1200"/>
        </a:p>
      </dsp:txBody>
      <dsp:txXfrm>
        <a:off x="3799926" y="1267495"/>
        <a:ext cx="2915747" cy="1413885"/>
      </dsp:txXfrm>
    </dsp:sp>
    <dsp:sp modelId="{7C92D545-CF53-8541-92F9-2EB885C06400}">
      <dsp:nvSpPr>
        <dsp:cNvPr id="0" name=""/>
        <dsp:cNvSpPr/>
      </dsp:nvSpPr>
      <dsp:spPr>
        <a:xfrm>
          <a:off x="7510592" y="1223507"/>
          <a:ext cx="3003723" cy="15018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nl-BE" sz="2400" kern="1200"/>
            <a:t>Autonomiefase (1,5j – 4j)</a:t>
          </a:r>
          <a:endParaRPr lang="en-US" sz="2400" kern="1200"/>
        </a:p>
      </dsp:txBody>
      <dsp:txXfrm>
        <a:off x="7554580" y="1267495"/>
        <a:ext cx="2915747" cy="14138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FEB81-2BC1-3D47-896B-F5798E83E1A7}" type="datetimeFigureOut">
              <a:rPr lang="nl-BE" smtClean="0"/>
              <a:t>13/03/2025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FB236-4D59-A54D-87E4-75F7598CDDC6}" type="slidenum">
              <a:rPr lang="nl-BE" smtClean="0"/>
              <a:t>‹nr.›</a:t>
            </a:fld>
            <a:endParaRPr lang="nl-BE"/>
          </a:p>
        </p:txBody>
      </p:sp>
    </p:spTree>
    <p:extLst>
      <p:ext uri="{BB962C8B-B14F-4D97-AF65-F5344CB8AC3E}">
        <p14:creationId xmlns:p14="http://schemas.microsoft.com/office/powerpoint/2010/main" val="347569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nlinepsyhulp.be/psyhulp/begeleiding/programma/aan-de-slag/emotieregulatie/jezelf-kalmere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onlinepsyhulp.be/psyhulp/begeleiding/programma/aan-de-slag/emotieregulatie/jezelf-kalmere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ugeo.nl/nl-nl/breinbijsluiter/oude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Calibri"/>
                <a:cs typeface="Calibri"/>
              </a:rPr>
              <a:t>Glenda: </a:t>
            </a:r>
          </a:p>
          <a:p>
            <a:r>
              <a:rPr lang="nl-NL" i="1"/>
              <a:t>G: Waarom deze lezing? We worden als aanstaande ouders </a:t>
            </a:r>
            <a:r>
              <a:rPr lang="nl-NL" b="1"/>
              <a:t>onvoldoende voorbereid</a:t>
            </a:r>
            <a:r>
              <a:rPr lang="nl-NL" i="1"/>
              <a:t> op het leven na de geboorte van ons kind. Vaak zijn we wel voorbereid op de bevalling, maar minder op het leven daarna.</a:t>
            </a:r>
            <a:endParaRPr lang="nl-NL"/>
          </a:p>
          <a:p>
            <a:r>
              <a:rPr lang="en-US" err="1">
                <a:latin typeface="Calibri"/>
                <a:ea typeface="Calibri"/>
                <a:cs typeface="Calibri"/>
              </a:rPr>
              <a:t>Alsof</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webinar </a:t>
            </a:r>
            <a:r>
              <a:rPr lang="en-US" err="1">
                <a:latin typeface="Calibri"/>
                <a:ea typeface="Calibri"/>
                <a:cs typeface="Calibri"/>
              </a:rPr>
              <a:t>geven</a:t>
            </a:r>
            <a:r>
              <a:rPr lang="en-US">
                <a:latin typeface="Calibri"/>
                <a:ea typeface="Calibri"/>
                <a:cs typeface="Calibri"/>
              </a:rPr>
              <a:t> </a:t>
            </a:r>
            <a:r>
              <a:rPr lang="en-US" err="1">
                <a:latin typeface="Calibri"/>
                <a:ea typeface="Calibri"/>
                <a:cs typeface="Calibri"/>
              </a:rPr>
              <a:t>nog</a:t>
            </a:r>
            <a:r>
              <a:rPr lang="en-US">
                <a:latin typeface="Calibri"/>
                <a:ea typeface="Calibri"/>
                <a:cs typeface="Calibri"/>
              </a:rPr>
              <a:t> </a:t>
            </a:r>
            <a:r>
              <a:rPr lang="en-US" err="1">
                <a:latin typeface="Calibri"/>
                <a:ea typeface="Calibri"/>
                <a:cs typeface="Calibri"/>
              </a:rPr>
              <a:t>niet</a:t>
            </a:r>
            <a:r>
              <a:rPr lang="en-US">
                <a:latin typeface="Calibri"/>
                <a:ea typeface="Calibri"/>
                <a:cs typeface="Calibri"/>
              </a:rPr>
              <a:t> </a:t>
            </a:r>
            <a:r>
              <a:rPr lang="en-US" err="1">
                <a:latin typeface="Calibri"/>
                <a:ea typeface="Calibri"/>
                <a:cs typeface="Calibri"/>
              </a:rPr>
              <a:t>spannend</a:t>
            </a:r>
            <a:r>
              <a:rPr lang="en-US">
                <a:latin typeface="Calibri"/>
                <a:ea typeface="Calibri"/>
                <a:cs typeface="Calibri"/>
              </a:rPr>
              <a:t> </a:t>
            </a:r>
            <a:r>
              <a:rPr lang="en-US" err="1">
                <a:latin typeface="Calibri"/>
                <a:ea typeface="Calibri"/>
                <a:cs typeface="Calibri"/>
              </a:rPr>
              <a:t>genoeg</a:t>
            </a:r>
            <a:r>
              <a:rPr lang="en-US">
                <a:latin typeface="Calibri"/>
                <a:ea typeface="Calibri"/>
                <a:cs typeface="Calibri"/>
              </a:rPr>
              <a:t> is, </a:t>
            </a:r>
            <a:r>
              <a:rPr lang="en-US" err="1">
                <a:latin typeface="Calibri"/>
                <a:ea typeface="Calibri"/>
                <a:cs typeface="Calibri"/>
              </a:rPr>
              <a:t>wil</a:t>
            </a:r>
            <a:r>
              <a:rPr lang="en-US">
                <a:latin typeface="Calibri"/>
                <a:ea typeface="Calibri"/>
                <a:cs typeface="Calibri"/>
              </a:rPr>
              <a:t> </a:t>
            </a:r>
            <a:r>
              <a:rPr lang="en-US" err="1">
                <a:latin typeface="Calibri"/>
                <a:ea typeface="Calibri"/>
                <a:cs typeface="Calibri"/>
              </a:rPr>
              <a:t>ik</a:t>
            </a:r>
            <a:r>
              <a:rPr lang="en-US">
                <a:latin typeface="Calibri"/>
                <a:ea typeface="Calibri"/>
                <a:cs typeface="Calibri"/>
              </a:rPr>
              <a:t> u </a:t>
            </a:r>
            <a:r>
              <a:rPr lang="en-US" err="1">
                <a:latin typeface="Calibri"/>
                <a:ea typeface="Calibri"/>
                <a:cs typeface="Calibri"/>
              </a:rPr>
              <a:t>toch</a:t>
            </a:r>
            <a:r>
              <a:rPr lang="en-US">
                <a:latin typeface="Calibri"/>
                <a:ea typeface="Calibri"/>
                <a:cs typeface="Calibri"/>
              </a:rPr>
              <a:t> </a:t>
            </a:r>
            <a:r>
              <a:rPr lang="en-US" err="1">
                <a:latin typeface="Calibri"/>
                <a:ea typeface="Calibri"/>
                <a:cs typeface="Calibri"/>
              </a:rPr>
              <a:t>vragen</a:t>
            </a:r>
            <a:r>
              <a:rPr lang="en-US">
                <a:latin typeface="Calibri"/>
                <a:ea typeface="Calibri"/>
                <a:cs typeface="Calibri"/>
              </a:rPr>
              <a:t> om </a:t>
            </a:r>
            <a:r>
              <a:rPr lang="en-US" err="1">
                <a:latin typeface="Calibri"/>
                <a:ea typeface="Calibri"/>
                <a:cs typeface="Calibri"/>
              </a:rPr>
              <a:t>ons</a:t>
            </a:r>
            <a:r>
              <a:rPr lang="en-US">
                <a:latin typeface="Calibri"/>
                <a:ea typeface="Calibri"/>
                <a:cs typeface="Calibri"/>
              </a:rPr>
              <a:t> </a:t>
            </a:r>
            <a:r>
              <a:rPr lang="en-US" err="1">
                <a:latin typeface="Calibri"/>
                <a:ea typeface="Calibri"/>
                <a:cs typeface="Calibri"/>
              </a:rPr>
              <a:t>publiek</a:t>
            </a:r>
            <a:r>
              <a:rPr lang="en-US">
                <a:latin typeface="Calibri"/>
                <a:ea typeface="Calibri"/>
                <a:cs typeface="Calibri"/>
              </a:rPr>
              <a:t> even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verduidelijken</a:t>
            </a:r>
            <a:r>
              <a:rPr lang="en-US">
                <a:latin typeface="Calibri"/>
                <a:ea typeface="Calibri"/>
                <a:cs typeface="Calibri"/>
              </a:rPr>
              <a:t> </a:t>
            </a:r>
            <a:r>
              <a:rPr lang="en-US" err="1">
                <a:latin typeface="Calibri"/>
                <a:ea typeface="Calibri"/>
                <a:cs typeface="Calibri"/>
              </a:rPr>
              <a:t>vanwaar</a:t>
            </a:r>
            <a:r>
              <a:rPr lang="en-US">
                <a:latin typeface="Calibri"/>
                <a:ea typeface="Calibri"/>
                <a:cs typeface="Calibri"/>
              </a:rPr>
              <a:t> </a:t>
            </a:r>
            <a:r>
              <a:rPr lang="en-US" err="1">
                <a:latin typeface="Calibri"/>
                <a:ea typeface="Calibri"/>
                <a:cs typeface="Calibri"/>
              </a:rPr>
              <a:t>uw</a:t>
            </a:r>
            <a:r>
              <a:rPr lang="en-US">
                <a:latin typeface="Calibri"/>
                <a:ea typeface="Calibri"/>
                <a:cs typeface="Calibri"/>
              </a:rPr>
              <a:t> interesse </a:t>
            </a:r>
            <a:r>
              <a:rPr lang="en-US" err="1">
                <a:latin typeface="Calibri"/>
                <a:ea typeface="Calibri"/>
                <a:cs typeface="Calibri"/>
              </a:rPr>
              <a:t>gegroeid</a:t>
            </a:r>
            <a:r>
              <a:rPr lang="en-US">
                <a:latin typeface="Calibri"/>
                <a:ea typeface="Calibri"/>
                <a:cs typeface="Calibri"/>
              </a:rPr>
              <a:t> is, </a:t>
            </a:r>
            <a:r>
              <a:rPr lang="en-US" err="1">
                <a:latin typeface="Calibri"/>
                <a:ea typeface="Calibri"/>
                <a:cs typeface="Calibri"/>
              </a:rPr>
              <a:t>naar</a:t>
            </a:r>
            <a:r>
              <a:rPr lang="en-US">
                <a:latin typeface="Calibri"/>
                <a:ea typeface="Calibri"/>
                <a:cs typeface="Calibri"/>
              </a:rPr>
              <a:t> </a:t>
            </a:r>
            <a:r>
              <a:rPr lang="en-US" err="1">
                <a:latin typeface="Calibri"/>
                <a:ea typeface="Calibri"/>
                <a:cs typeface="Calibri"/>
              </a:rPr>
              <a:t>deze</a:t>
            </a:r>
            <a:r>
              <a:rPr lang="en-US">
                <a:latin typeface="Calibri"/>
                <a:ea typeface="Calibri"/>
                <a:cs typeface="Calibri"/>
              </a:rPr>
              <a:t> webinar toe. Hoe </a:t>
            </a:r>
            <a:r>
              <a:rPr lang="en-US" err="1">
                <a:latin typeface="Calibri"/>
                <a:ea typeface="Calibri"/>
                <a:cs typeface="Calibri"/>
              </a:rPr>
              <a:t>jij</a:t>
            </a:r>
            <a:r>
              <a:rPr lang="en-US">
                <a:latin typeface="Calibri"/>
                <a:ea typeface="Calibri"/>
                <a:cs typeface="Calibri"/>
              </a:rPr>
              <a:t> </a:t>
            </a:r>
            <a:r>
              <a:rPr lang="en-US" err="1">
                <a:latin typeface="Calibri"/>
                <a:ea typeface="Calibri"/>
                <a:cs typeface="Calibri"/>
              </a:rPr>
              <a:t>ht</a:t>
            </a:r>
            <a:r>
              <a:rPr lang="en-US">
                <a:latin typeface="Calibri"/>
                <a:ea typeface="Calibri"/>
                <a:cs typeface="Calibri"/>
              </a:rPr>
              <a:t> </a:t>
            </a:r>
            <a:r>
              <a:rPr lang="en-US" err="1">
                <a:latin typeface="Calibri"/>
                <a:ea typeface="Calibri"/>
                <a:cs typeface="Calibri"/>
              </a:rPr>
              <a:t>prille</a:t>
            </a:r>
            <a:r>
              <a:rPr lang="en-US">
                <a:latin typeface="Calibri"/>
                <a:ea typeface="Calibri"/>
                <a:cs typeface="Calibri"/>
              </a:rPr>
              <a:t> </a:t>
            </a:r>
            <a:r>
              <a:rPr lang="en-US" err="1">
                <a:latin typeface="Calibri"/>
                <a:ea typeface="Calibri"/>
                <a:cs typeface="Calibri"/>
              </a:rPr>
              <a:t>ouderschap</a:t>
            </a:r>
            <a:r>
              <a:rPr lang="en-US">
                <a:latin typeface="Calibri"/>
                <a:ea typeface="Calibri"/>
                <a:cs typeface="Calibri"/>
              </a:rPr>
              <a:t> </a:t>
            </a:r>
            <a:r>
              <a:rPr lang="en-US" err="1">
                <a:latin typeface="Calibri"/>
                <a:ea typeface="Calibri"/>
                <a:cs typeface="Calibri"/>
              </a:rPr>
              <a:t>ervaren</a:t>
            </a:r>
            <a:r>
              <a:rPr lang="en-US">
                <a:latin typeface="Calibri"/>
                <a:ea typeface="Calibri"/>
                <a:cs typeface="Calibri"/>
              </a:rPr>
              <a:t> </a:t>
            </a:r>
            <a:r>
              <a:rPr lang="en-US" err="1">
                <a:latin typeface="Calibri"/>
                <a:ea typeface="Calibri"/>
                <a:cs typeface="Calibri"/>
              </a:rPr>
              <a:t>hebt</a:t>
            </a:r>
            <a:r>
              <a:rPr lang="en-US">
                <a:latin typeface="Calibri"/>
                <a:ea typeface="Calibri"/>
                <a:cs typeface="Calibri"/>
              </a:rPr>
              <a:t>. </a:t>
            </a:r>
          </a:p>
          <a:p>
            <a:endParaRPr lang="en-US">
              <a:latin typeface="Calibri"/>
              <a:ea typeface="Calibri"/>
              <a:cs typeface="Calibri"/>
            </a:endParaRPr>
          </a:p>
          <a:p>
            <a:endParaRPr lang="en-US">
              <a:latin typeface="Calibri"/>
              <a:ea typeface="Calibri"/>
              <a:cs typeface="Calibri"/>
            </a:endParaRPr>
          </a:p>
          <a:p>
            <a:r>
              <a:rPr lang="en-US">
                <a:latin typeface="Calibri"/>
                <a:ea typeface="Calibri"/>
                <a:cs typeface="Calibri"/>
              </a:rPr>
              <a:t>Nathalie: </a:t>
            </a:r>
            <a:r>
              <a:rPr lang="en-US" err="1">
                <a:latin typeface="Calibri"/>
                <a:ea typeface="Calibri"/>
                <a:cs typeface="Calibri"/>
              </a:rPr>
              <a:t>ik</a:t>
            </a:r>
            <a:r>
              <a:rPr lang="en-US">
                <a:latin typeface="Calibri"/>
                <a:ea typeface="Calibri"/>
                <a:cs typeface="Calibri"/>
              </a:rPr>
              <a:t> </a:t>
            </a:r>
            <a:r>
              <a:rPr lang="en-US" err="1">
                <a:latin typeface="Calibri"/>
                <a:ea typeface="Calibri"/>
                <a:cs typeface="Calibri"/>
              </a:rPr>
              <a:t>heb</a:t>
            </a:r>
            <a:r>
              <a:rPr lang="en-US">
                <a:latin typeface="Calibri"/>
                <a:ea typeface="Calibri"/>
                <a:cs typeface="Calibri"/>
              </a:rPr>
              <a:t> </a:t>
            </a:r>
            <a:r>
              <a:rPr lang="en-US" err="1">
                <a:latin typeface="Calibri"/>
                <a:ea typeface="Calibri"/>
                <a:cs typeface="Calibri"/>
              </a:rPr>
              <a:t>altijd</a:t>
            </a:r>
            <a:r>
              <a:rPr lang="en-US">
                <a:latin typeface="Calibri"/>
                <a:ea typeface="Calibri"/>
                <a:cs typeface="Calibri"/>
              </a:rPr>
              <a:t> al </a:t>
            </a:r>
            <a:r>
              <a:rPr lang="en-US" err="1">
                <a:latin typeface="Calibri"/>
                <a:ea typeface="Calibri"/>
                <a:cs typeface="Calibri"/>
              </a:rPr>
              <a:t>een</a:t>
            </a:r>
            <a:r>
              <a:rPr lang="en-US">
                <a:latin typeface="Calibri"/>
                <a:ea typeface="Calibri"/>
                <a:cs typeface="Calibri"/>
              </a:rPr>
              <a:t> interesse </a:t>
            </a:r>
            <a:r>
              <a:rPr lang="en-US" err="1">
                <a:latin typeface="Calibri"/>
                <a:ea typeface="Calibri"/>
                <a:cs typeface="Calibri"/>
              </a:rPr>
              <a:t>gehad</a:t>
            </a:r>
            <a:r>
              <a:rPr lang="en-US">
                <a:latin typeface="Calibri"/>
                <a:ea typeface="Calibri"/>
                <a:cs typeface="Calibri"/>
              </a:rPr>
              <a:t> in </a:t>
            </a:r>
            <a:r>
              <a:rPr lang="en-US" err="1">
                <a:latin typeface="Calibri"/>
                <a:ea typeface="Calibri"/>
                <a:cs typeface="Calibri"/>
              </a:rPr>
              <a:t>opvoeden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ouderschap</a:t>
            </a:r>
            <a:r>
              <a:rPr lang="en-US">
                <a:latin typeface="Calibri"/>
                <a:ea typeface="Calibri"/>
                <a:cs typeface="Calibri"/>
              </a:rPr>
              <a:t>, </a:t>
            </a:r>
            <a:r>
              <a:rPr lang="en-US" err="1">
                <a:latin typeface="Calibri"/>
                <a:ea typeface="Calibri"/>
                <a:cs typeface="Calibri"/>
              </a:rPr>
              <a:t>vandaar</a:t>
            </a:r>
            <a:r>
              <a:rPr lang="en-US">
                <a:latin typeface="Calibri"/>
                <a:ea typeface="Calibri"/>
                <a:cs typeface="Calibri"/>
              </a:rPr>
              <a:t> </a:t>
            </a:r>
            <a:r>
              <a:rPr lang="en-US" err="1">
                <a:latin typeface="Calibri"/>
                <a:ea typeface="Calibri"/>
                <a:cs typeface="Calibri"/>
              </a:rPr>
              <a:t>mijn</a:t>
            </a:r>
            <a:r>
              <a:rPr lang="en-US">
                <a:latin typeface="Calibri"/>
                <a:ea typeface="Calibri"/>
                <a:cs typeface="Calibri"/>
              </a:rPr>
              <a:t> </a:t>
            </a:r>
            <a:r>
              <a:rPr lang="en-US" err="1">
                <a:latin typeface="Calibri"/>
                <a:ea typeface="Calibri"/>
                <a:cs typeface="Calibri"/>
              </a:rPr>
              <a:t>professionele</a:t>
            </a:r>
            <a:r>
              <a:rPr lang="en-US">
                <a:latin typeface="Calibri"/>
                <a:ea typeface="Calibri"/>
                <a:cs typeface="Calibri"/>
              </a:rPr>
              <a:t> </a:t>
            </a:r>
            <a:r>
              <a:rPr lang="en-US" err="1">
                <a:latin typeface="Calibri"/>
                <a:ea typeface="Calibri"/>
                <a:cs typeface="Calibri"/>
              </a:rPr>
              <a:t>keuzes</a:t>
            </a:r>
            <a:r>
              <a:rPr lang="en-US">
                <a:latin typeface="Calibri"/>
                <a:ea typeface="Calibri"/>
                <a:cs typeface="Calibri"/>
              </a:rPr>
              <a:t>. Maar </a:t>
            </a:r>
            <a:r>
              <a:rPr lang="en-US" err="1">
                <a:latin typeface="Calibri"/>
                <a:ea typeface="Calibri"/>
                <a:cs typeface="Calibri"/>
              </a:rPr>
              <a:t>als</a:t>
            </a:r>
            <a:r>
              <a:rPr lang="en-US">
                <a:latin typeface="Calibri"/>
                <a:ea typeface="Calibri"/>
                <a:cs typeface="Calibri"/>
              </a:rPr>
              <a:t> mama was er </a:t>
            </a:r>
            <a:r>
              <a:rPr lang="en-US" err="1">
                <a:latin typeface="Calibri"/>
                <a:ea typeface="Calibri"/>
                <a:cs typeface="Calibri"/>
              </a:rPr>
              <a:t>een</a:t>
            </a:r>
            <a:r>
              <a:rPr lang="en-US">
                <a:latin typeface="Calibri"/>
                <a:ea typeface="Calibri"/>
                <a:cs typeface="Calibri"/>
              </a:rPr>
              <a:t> moment </a:t>
            </a:r>
            <a:r>
              <a:rPr lang="en-US" err="1">
                <a:latin typeface="Calibri"/>
                <a:ea typeface="Calibri"/>
                <a:cs typeface="Calibri"/>
              </a:rPr>
              <a:t>dat</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a:t>
            </a:r>
            <a:r>
              <a:rPr lang="en-US" err="1">
                <a:latin typeface="Calibri"/>
                <a:ea typeface="Calibri"/>
                <a:cs typeface="Calibri"/>
              </a:rPr>
              <a:t>mij</a:t>
            </a:r>
            <a:r>
              <a:rPr lang="en-US">
                <a:latin typeface="Calibri"/>
                <a:ea typeface="Calibri"/>
                <a:cs typeface="Calibri"/>
              </a:rPr>
              <a:t> </a:t>
            </a:r>
            <a:r>
              <a:rPr lang="en-US" err="1">
                <a:latin typeface="Calibri"/>
                <a:ea typeface="Calibri"/>
                <a:cs typeface="Calibri"/>
              </a:rPr>
              <a:t>ingrijpend</a:t>
            </a:r>
            <a:r>
              <a:rPr lang="en-US">
                <a:latin typeface="Calibri"/>
                <a:ea typeface="Calibri"/>
                <a:cs typeface="Calibri"/>
              </a:rPr>
              <a:t> was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ik</a:t>
            </a:r>
            <a:r>
              <a:rPr lang="en-US">
                <a:latin typeface="Calibri"/>
                <a:ea typeface="Calibri"/>
                <a:cs typeface="Calibri"/>
              </a:rPr>
              <a:t> me </a:t>
            </a:r>
            <a:r>
              <a:rPr lang="en-US" err="1">
                <a:latin typeface="Calibri"/>
                <a:ea typeface="Calibri"/>
                <a:cs typeface="Calibri"/>
              </a:rPr>
              <a:t>kwetsbaar</a:t>
            </a:r>
            <a:r>
              <a:rPr lang="en-US">
                <a:latin typeface="Calibri"/>
                <a:ea typeface="Calibri"/>
                <a:cs typeface="Calibri"/>
              </a:rPr>
              <a:t> </a:t>
            </a:r>
            <a:r>
              <a:rPr lang="en-US" err="1">
                <a:latin typeface="Calibri"/>
                <a:ea typeface="Calibri"/>
                <a:cs typeface="Calibri"/>
              </a:rPr>
              <a:t>heb</a:t>
            </a:r>
            <a:r>
              <a:rPr lang="en-US">
                <a:latin typeface="Calibri"/>
                <a:ea typeface="Calibri"/>
                <a:cs typeface="Calibri"/>
              </a:rPr>
              <a:t> </a:t>
            </a:r>
            <a:r>
              <a:rPr lang="en-US" err="1">
                <a:latin typeface="Calibri"/>
                <a:ea typeface="Calibri"/>
                <a:cs typeface="Calibri"/>
              </a:rPr>
              <a:t>gevoeld</a:t>
            </a:r>
            <a:r>
              <a:rPr lang="en-US">
                <a:latin typeface="Calibri"/>
                <a:ea typeface="Calibri"/>
                <a:cs typeface="Calibri"/>
              </a:rPr>
              <a:t>. </a:t>
            </a:r>
            <a:r>
              <a:rPr lang="en-US" err="1">
                <a:latin typeface="Calibri"/>
                <a:ea typeface="Calibri"/>
                <a:cs typeface="Calibri"/>
              </a:rPr>
              <a:t>Mijn</a:t>
            </a:r>
            <a:r>
              <a:rPr lang="en-US">
                <a:latin typeface="Calibri"/>
                <a:ea typeface="Calibri"/>
                <a:cs typeface="Calibri"/>
              </a:rPr>
              <a:t> </a:t>
            </a:r>
            <a:r>
              <a:rPr lang="en-US" err="1">
                <a:latin typeface="Calibri"/>
                <a:ea typeface="Calibri"/>
                <a:cs typeface="Calibri"/>
              </a:rPr>
              <a:t>dochtertje</a:t>
            </a:r>
            <a:r>
              <a:rPr lang="en-US">
                <a:latin typeface="Calibri"/>
                <a:ea typeface="Calibri"/>
                <a:cs typeface="Calibri"/>
              </a:rPr>
              <a:t> is </a:t>
            </a:r>
            <a:r>
              <a:rPr lang="en-US" err="1">
                <a:latin typeface="Calibri"/>
                <a:ea typeface="Calibri"/>
                <a:cs typeface="Calibri"/>
              </a:rPr>
              <a:t>namelijk</a:t>
            </a:r>
            <a:r>
              <a:rPr lang="en-US">
                <a:latin typeface="Calibri"/>
                <a:ea typeface="Calibri"/>
                <a:cs typeface="Calibri"/>
              </a:rPr>
              <a:t> </a:t>
            </a:r>
            <a:r>
              <a:rPr lang="en-US" err="1">
                <a:latin typeface="Calibri"/>
                <a:ea typeface="Calibri"/>
                <a:cs typeface="Calibri"/>
              </a:rPr>
              <a:t>prematuur</a:t>
            </a:r>
            <a:r>
              <a:rPr lang="en-US">
                <a:latin typeface="Calibri"/>
                <a:ea typeface="Calibri"/>
                <a:cs typeface="Calibri"/>
              </a:rPr>
              <a:t> </a:t>
            </a:r>
            <a:r>
              <a:rPr lang="en-US" err="1">
                <a:latin typeface="Calibri"/>
                <a:ea typeface="Calibri"/>
                <a:cs typeface="Calibri"/>
              </a:rPr>
              <a:t>geboren</a:t>
            </a:r>
            <a:r>
              <a:rPr lang="en-US">
                <a:latin typeface="Calibri"/>
                <a:ea typeface="Calibri"/>
                <a:cs typeface="Calibri"/>
              </a:rPr>
              <a:t>. Ik was </a:t>
            </a:r>
            <a:r>
              <a:rPr lang="en-US" err="1">
                <a:latin typeface="Calibri"/>
                <a:ea typeface="Calibri"/>
                <a:cs typeface="Calibri"/>
              </a:rPr>
              <a:t>niet</a:t>
            </a:r>
            <a:r>
              <a:rPr lang="en-US">
                <a:latin typeface="Calibri"/>
                <a:ea typeface="Calibri"/>
                <a:cs typeface="Calibri"/>
              </a:rPr>
              <a:t> </a:t>
            </a:r>
            <a:r>
              <a:rPr lang="en-US" err="1">
                <a:latin typeface="Calibri"/>
                <a:ea typeface="Calibri"/>
                <a:cs typeface="Calibri"/>
              </a:rPr>
              <a:t>voorbereid</a:t>
            </a:r>
            <a:r>
              <a:rPr lang="en-US">
                <a:latin typeface="Calibri"/>
                <a:ea typeface="Calibri"/>
                <a:cs typeface="Calibri"/>
              </a:rPr>
              <a:t> op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vroeggeboorte</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al </a:t>
            </a:r>
            <a:r>
              <a:rPr lang="en-US" err="1">
                <a:latin typeface="Calibri"/>
                <a:ea typeface="Calibri"/>
                <a:cs typeface="Calibri"/>
              </a:rPr>
              <a:t>helemaal</a:t>
            </a:r>
            <a:r>
              <a:rPr lang="en-US">
                <a:latin typeface="Calibri"/>
                <a:ea typeface="Calibri"/>
                <a:cs typeface="Calibri"/>
              </a:rPr>
              <a:t> </a:t>
            </a:r>
            <a:r>
              <a:rPr lang="en-US" err="1">
                <a:latin typeface="Calibri"/>
                <a:ea typeface="Calibri"/>
                <a:cs typeface="Calibri"/>
              </a:rPr>
              <a:t>niet</a:t>
            </a:r>
            <a:r>
              <a:rPr lang="en-US">
                <a:latin typeface="Calibri"/>
                <a:ea typeface="Calibri"/>
                <a:cs typeface="Calibri"/>
              </a:rPr>
              <a:t> wat het met </a:t>
            </a:r>
            <a:r>
              <a:rPr lang="en-US" err="1">
                <a:latin typeface="Calibri"/>
                <a:ea typeface="Calibri"/>
                <a:cs typeface="Calibri"/>
              </a:rPr>
              <a:t>zich</a:t>
            </a:r>
            <a:r>
              <a:rPr lang="en-US">
                <a:latin typeface="Calibri"/>
                <a:ea typeface="Calibri"/>
                <a:cs typeface="Calibri"/>
              </a:rPr>
              <a:t> mee </a:t>
            </a:r>
            <a:r>
              <a:rPr lang="en-US" err="1">
                <a:latin typeface="Calibri"/>
                <a:ea typeface="Calibri"/>
                <a:cs typeface="Calibri"/>
              </a:rPr>
              <a:t>bracht</a:t>
            </a:r>
            <a:r>
              <a:rPr lang="en-US">
                <a:latin typeface="Calibri"/>
                <a:ea typeface="Calibri"/>
                <a:cs typeface="Calibri"/>
              </a:rPr>
              <a:t>. </a:t>
            </a:r>
            <a:r>
              <a:rPr lang="en-US" err="1">
                <a:latin typeface="Calibri"/>
                <a:ea typeface="Calibri"/>
                <a:cs typeface="Calibri"/>
              </a:rPr>
              <a:t>Ondertussen</a:t>
            </a:r>
            <a:r>
              <a:rPr lang="en-US">
                <a:latin typeface="Calibri"/>
                <a:ea typeface="Calibri"/>
                <a:cs typeface="Calibri"/>
              </a:rPr>
              <a:t> </a:t>
            </a:r>
            <a:r>
              <a:rPr lang="en-US" err="1">
                <a:latin typeface="Calibri"/>
                <a:ea typeface="Calibri"/>
                <a:cs typeface="Calibri"/>
              </a:rPr>
              <a:t>zijn</a:t>
            </a:r>
            <a:r>
              <a:rPr lang="en-US">
                <a:latin typeface="Calibri"/>
                <a:ea typeface="Calibri"/>
                <a:cs typeface="Calibri"/>
              </a:rPr>
              <a:t> we 7 </a:t>
            </a:r>
            <a:r>
              <a:rPr lang="en-US" err="1">
                <a:latin typeface="Calibri"/>
                <a:ea typeface="Calibri"/>
                <a:cs typeface="Calibri"/>
              </a:rPr>
              <a:t>jaar</a:t>
            </a:r>
            <a:r>
              <a:rPr lang="en-US">
                <a:latin typeface="Calibri"/>
                <a:ea typeface="Calibri"/>
                <a:cs typeface="Calibri"/>
              </a:rPr>
              <a:t> </a:t>
            </a:r>
            <a:r>
              <a:rPr lang="en-US" err="1">
                <a:latin typeface="Calibri"/>
                <a:ea typeface="Calibri"/>
                <a:cs typeface="Calibri"/>
              </a:rPr>
              <a:t>verder</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is er </a:t>
            </a:r>
            <a:r>
              <a:rPr lang="en-US" err="1">
                <a:latin typeface="Calibri"/>
                <a:ea typeface="Calibri"/>
                <a:cs typeface="Calibri"/>
              </a:rPr>
              <a:t>nog</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zoontje</a:t>
            </a:r>
            <a:r>
              <a:rPr lang="en-US">
                <a:latin typeface="Calibri"/>
                <a:ea typeface="Calibri"/>
                <a:cs typeface="Calibri"/>
              </a:rPr>
              <a:t> </a:t>
            </a:r>
            <a:r>
              <a:rPr lang="en-US" err="1">
                <a:latin typeface="Calibri"/>
                <a:ea typeface="Calibri"/>
                <a:cs typeface="Calibri"/>
              </a:rPr>
              <a:t>bijgekomen</a:t>
            </a:r>
            <a:r>
              <a:rPr lang="en-US">
                <a:latin typeface="Calibri"/>
                <a:ea typeface="Calibri"/>
                <a:cs typeface="Calibri"/>
              </a:rPr>
              <a:t>. Ik ben</a:t>
            </a:r>
            <a:r>
              <a:rPr lang="nl-NL" i="1"/>
              <a:t> Nathalie, orthopedagoge, eerstelijnspsychologe en mama van 2 kinderen (4 en 7 jaar). </a:t>
            </a:r>
            <a:endParaRPr lang="en-US">
              <a:latin typeface="Aptos" panose="02110004020202020204"/>
              <a:ea typeface="Calibri"/>
              <a:cs typeface="Calibri"/>
            </a:endParaRPr>
          </a:p>
          <a:p>
            <a:endParaRPr lang="en-US">
              <a:latin typeface="Calibri"/>
              <a:ea typeface="Calibri"/>
              <a:cs typeface="Calibri"/>
            </a:endParaRPr>
          </a:p>
          <a:p>
            <a:r>
              <a:rPr lang="en-US">
                <a:latin typeface="Calibri"/>
                <a:ea typeface="Calibri"/>
                <a:cs typeface="Calibri"/>
              </a:rPr>
              <a:t>Glenda: </a:t>
            </a:r>
            <a:r>
              <a:rPr lang="en-US" i="1"/>
              <a:t>“ Ik </a:t>
            </a:r>
            <a:r>
              <a:rPr lang="en-US" i="1" err="1"/>
              <a:t>heb</a:t>
            </a:r>
            <a:r>
              <a:rPr lang="en-US" i="1"/>
              <a:t> </a:t>
            </a:r>
            <a:r>
              <a:rPr lang="en-US" i="1" err="1"/>
              <a:t>mij</a:t>
            </a:r>
            <a:r>
              <a:rPr lang="en-US" i="1"/>
              <a:t> in het </a:t>
            </a:r>
            <a:r>
              <a:rPr lang="en-US" i="1" err="1"/>
              <a:t>prille</a:t>
            </a:r>
            <a:r>
              <a:rPr lang="en-US" i="1"/>
              <a:t> begin </a:t>
            </a:r>
            <a:r>
              <a:rPr lang="en-US" i="1" err="1"/>
              <a:t>vaak</a:t>
            </a:r>
            <a:r>
              <a:rPr lang="en-US" i="1"/>
              <a:t> </a:t>
            </a:r>
            <a:r>
              <a:rPr lang="en-US" i="1" err="1"/>
              <a:t>eenzaam</a:t>
            </a:r>
            <a:r>
              <a:rPr lang="en-US" i="1"/>
              <a:t> </a:t>
            </a:r>
            <a:r>
              <a:rPr lang="en-US" i="1" err="1"/>
              <a:t>gevoeld</a:t>
            </a:r>
            <a:r>
              <a:rPr lang="en-US" i="1"/>
              <a:t>. Ik </a:t>
            </a:r>
            <a:r>
              <a:rPr lang="en-US" i="1" err="1"/>
              <a:t>herinner</a:t>
            </a:r>
            <a:r>
              <a:rPr lang="en-US" i="1"/>
              <a:t> </a:t>
            </a:r>
            <a:r>
              <a:rPr lang="en-US" i="1" err="1"/>
              <a:t>mij</a:t>
            </a:r>
            <a:r>
              <a:rPr lang="en-US" i="1"/>
              <a:t> </a:t>
            </a:r>
            <a:r>
              <a:rPr lang="en-US" i="1" err="1"/>
              <a:t>nog</a:t>
            </a:r>
            <a:r>
              <a:rPr lang="en-US" i="1"/>
              <a:t> heel </a:t>
            </a:r>
            <a:r>
              <a:rPr lang="en-US" i="1" err="1"/>
              <a:t>goed</a:t>
            </a:r>
            <a:r>
              <a:rPr lang="en-US" i="1"/>
              <a:t> </a:t>
            </a:r>
            <a:r>
              <a:rPr lang="en-US" i="1" err="1"/>
              <a:t>dat</a:t>
            </a:r>
            <a:r>
              <a:rPr lang="en-US" i="1"/>
              <a:t> </a:t>
            </a:r>
            <a:r>
              <a:rPr lang="en-US" i="1" err="1"/>
              <a:t>ik</a:t>
            </a:r>
            <a:r>
              <a:rPr lang="en-US" i="1"/>
              <a:t> </a:t>
            </a:r>
            <a:r>
              <a:rPr lang="en-US" i="1" err="1"/>
              <a:t>ik</a:t>
            </a:r>
            <a:r>
              <a:rPr lang="en-US" i="1"/>
              <a:t> </a:t>
            </a:r>
            <a:r>
              <a:rPr lang="en-US" i="1" err="1"/>
              <a:t>veel</a:t>
            </a:r>
            <a:r>
              <a:rPr lang="en-US" i="1"/>
              <a:t> </a:t>
            </a:r>
            <a:r>
              <a:rPr lang="en-US" i="1" err="1"/>
              <a:t>vragen</a:t>
            </a:r>
            <a:r>
              <a:rPr lang="en-US" i="1"/>
              <a:t> had </a:t>
            </a:r>
            <a:r>
              <a:rPr lang="en-US" i="1" err="1"/>
              <a:t>rond</a:t>
            </a:r>
            <a:r>
              <a:rPr lang="en-US" i="1"/>
              <a:t> het </a:t>
            </a:r>
            <a:r>
              <a:rPr lang="en-US" i="1" err="1"/>
              <a:t>slapen</a:t>
            </a:r>
            <a:r>
              <a:rPr lang="en-US" i="1"/>
              <a:t> van </a:t>
            </a:r>
            <a:r>
              <a:rPr lang="en-US" i="1" err="1"/>
              <a:t>mijn</a:t>
            </a:r>
            <a:r>
              <a:rPr lang="en-US" i="1"/>
              <a:t> </a:t>
            </a:r>
            <a:r>
              <a:rPr lang="en-US" i="1" err="1"/>
              <a:t>oudste</a:t>
            </a:r>
            <a:r>
              <a:rPr lang="en-US" i="1"/>
              <a:t> </a:t>
            </a:r>
            <a:r>
              <a:rPr lang="en-US" i="1" err="1"/>
              <a:t>dochter</a:t>
            </a:r>
            <a:r>
              <a:rPr lang="en-US" i="1"/>
              <a:t>. Wat is </a:t>
            </a:r>
            <a:r>
              <a:rPr lang="en-US" i="1" err="1"/>
              <a:t>een</a:t>
            </a:r>
            <a:r>
              <a:rPr lang="en-US" i="1"/>
              <a:t> </a:t>
            </a:r>
            <a:r>
              <a:rPr lang="en-US" i="1" err="1"/>
              <a:t>normaal</a:t>
            </a:r>
            <a:r>
              <a:rPr lang="en-US" i="1"/>
              <a:t> "</a:t>
            </a:r>
            <a:r>
              <a:rPr lang="en-US" i="1" err="1"/>
              <a:t>babyslapen</a:t>
            </a:r>
            <a:r>
              <a:rPr lang="en-US" i="1"/>
              <a:t>"? Wat </a:t>
            </a:r>
            <a:r>
              <a:rPr lang="en-US" i="1" err="1"/>
              <a:t>wordt</a:t>
            </a:r>
            <a:r>
              <a:rPr lang="en-US" i="1"/>
              <a:t> er van </a:t>
            </a:r>
            <a:r>
              <a:rPr lang="en-US" i="1" err="1"/>
              <a:t>mij</a:t>
            </a:r>
            <a:r>
              <a:rPr lang="en-US" i="1"/>
              <a:t>/</a:t>
            </a:r>
            <a:r>
              <a:rPr lang="en-US" i="1" err="1"/>
              <a:t>ons</a:t>
            </a:r>
            <a:r>
              <a:rPr lang="en-US" i="1"/>
              <a:t> </a:t>
            </a:r>
            <a:r>
              <a:rPr lang="en-US" i="1" err="1"/>
              <a:t>verwacht</a:t>
            </a:r>
            <a:r>
              <a:rPr lang="en-US" i="1"/>
              <a:t> </a:t>
            </a:r>
            <a:r>
              <a:rPr lang="en-US" i="1" err="1"/>
              <a:t>dat</a:t>
            </a:r>
            <a:r>
              <a:rPr lang="en-US" i="1"/>
              <a:t> we </a:t>
            </a:r>
            <a:r>
              <a:rPr lang="en-US" i="1" err="1"/>
              <a:t>doen</a:t>
            </a:r>
            <a:r>
              <a:rPr lang="en-US" i="1"/>
              <a:t>? </a:t>
            </a:r>
            <a:r>
              <a:rPr lang="en-US" i="1" err="1"/>
              <a:t>Moeten</a:t>
            </a:r>
            <a:r>
              <a:rPr lang="en-US" i="1"/>
              <a:t> we </a:t>
            </a:r>
            <a:r>
              <a:rPr lang="en-US" i="1" err="1"/>
              <a:t>uberhaupt</a:t>
            </a:r>
            <a:r>
              <a:rPr lang="en-US" i="1"/>
              <a:t> </a:t>
            </a:r>
            <a:r>
              <a:rPr lang="en-US" i="1" err="1"/>
              <a:t>iets</a:t>
            </a:r>
            <a:r>
              <a:rPr lang="en-US" i="1"/>
              <a:t> </a:t>
            </a:r>
            <a:r>
              <a:rPr lang="en-US" i="1" err="1"/>
              <a:t>doen</a:t>
            </a:r>
            <a:r>
              <a:rPr lang="en-US" i="1"/>
              <a:t>? </a:t>
            </a:r>
            <a:r>
              <a:rPr lang="en-US" i="1" err="1"/>
              <a:t>Verpesten</a:t>
            </a:r>
            <a:r>
              <a:rPr lang="en-US" i="1"/>
              <a:t> we </a:t>
            </a:r>
            <a:r>
              <a:rPr lang="en-US" i="1" err="1"/>
              <a:t>haar</a:t>
            </a:r>
            <a:r>
              <a:rPr lang="en-US" i="1"/>
              <a:t> </a:t>
            </a:r>
            <a:r>
              <a:rPr lang="en-US" i="1" err="1"/>
              <a:t>slaap</a:t>
            </a:r>
            <a:r>
              <a:rPr lang="en-US" i="1"/>
              <a:t> </a:t>
            </a:r>
            <a:r>
              <a:rPr lang="en-US" i="1" err="1"/>
              <a:t>niet</a:t>
            </a:r>
            <a:r>
              <a:rPr lang="en-US" i="1"/>
              <a:t> </a:t>
            </a:r>
            <a:r>
              <a:rPr lang="en-US" i="1" err="1"/>
              <a:t>en</a:t>
            </a:r>
            <a:r>
              <a:rPr lang="en-US" i="1"/>
              <a:t> </a:t>
            </a:r>
            <a:r>
              <a:rPr lang="en-US" i="1" err="1"/>
              <a:t>hebben</a:t>
            </a:r>
            <a:r>
              <a:rPr lang="en-US" i="1"/>
              <a:t> we dan </a:t>
            </a:r>
            <a:r>
              <a:rPr lang="en-US" i="1" err="1"/>
              <a:t>niet</a:t>
            </a:r>
            <a:r>
              <a:rPr lang="en-US" i="1"/>
              <a:t> </a:t>
            </a:r>
            <a:r>
              <a:rPr lang="en-US" i="1" err="1"/>
              <a:t>een</a:t>
            </a:r>
            <a:r>
              <a:rPr lang="en-US" i="1"/>
              <a:t> kind </a:t>
            </a:r>
            <a:r>
              <a:rPr lang="en-US" i="1" err="1"/>
              <a:t>dat</a:t>
            </a:r>
            <a:r>
              <a:rPr lang="en-US" i="1"/>
              <a:t> nooit </a:t>
            </a:r>
            <a:r>
              <a:rPr lang="en-US" i="1" err="1"/>
              <a:t>zal</a:t>
            </a:r>
            <a:r>
              <a:rPr lang="en-US" i="1"/>
              <a:t> </a:t>
            </a:r>
            <a:r>
              <a:rPr lang="en-US" i="1" err="1"/>
              <a:t>slapen</a:t>
            </a:r>
            <a:r>
              <a:rPr lang="en-US" i="1"/>
              <a:t>? </a:t>
            </a:r>
            <a:r>
              <a:rPr lang="en-US" i="1" err="1"/>
              <a:t>Wij</a:t>
            </a:r>
            <a:r>
              <a:rPr lang="en-US" i="1"/>
              <a:t> </a:t>
            </a:r>
            <a:r>
              <a:rPr lang="en-US" i="1" err="1"/>
              <a:t>kregen</a:t>
            </a:r>
            <a:r>
              <a:rPr lang="en-US" i="1"/>
              <a:t> </a:t>
            </a:r>
            <a:r>
              <a:rPr lang="en-US" i="1" err="1"/>
              <a:t>overal</a:t>
            </a:r>
            <a:r>
              <a:rPr lang="en-US" i="1"/>
              <a:t> </a:t>
            </a:r>
            <a:r>
              <a:rPr lang="en-US" i="1" err="1"/>
              <a:t>vooral</a:t>
            </a:r>
            <a:r>
              <a:rPr lang="en-US" i="1"/>
              <a:t> </a:t>
            </a:r>
            <a:r>
              <a:rPr lang="en-US" i="1" err="1"/>
              <a:t>oplossingen</a:t>
            </a:r>
            <a:r>
              <a:rPr lang="en-US" i="1"/>
              <a:t> </a:t>
            </a:r>
            <a:r>
              <a:rPr lang="en-US" i="1" err="1"/>
              <a:t>te</a:t>
            </a:r>
            <a:r>
              <a:rPr lang="en-US" i="1"/>
              <a:t> </a:t>
            </a:r>
            <a:r>
              <a:rPr lang="en-US" i="1" err="1"/>
              <a:t>horen</a:t>
            </a:r>
            <a:r>
              <a:rPr lang="en-US" i="1"/>
              <a:t>. maar </a:t>
            </a:r>
            <a:r>
              <a:rPr lang="en-US" i="1" err="1"/>
              <a:t>ik</a:t>
            </a:r>
            <a:r>
              <a:rPr lang="en-US" i="1"/>
              <a:t> </a:t>
            </a:r>
            <a:r>
              <a:rPr lang="en-US" i="1" err="1"/>
              <a:t>merkte</a:t>
            </a:r>
            <a:r>
              <a:rPr lang="en-US" i="1"/>
              <a:t> </a:t>
            </a:r>
            <a:r>
              <a:rPr lang="en-US" i="1" err="1"/>
              <a:t>dat</a:t>
            </a:r>
            <a:r>
              <a:rPr lang="en-US" i="1"/>
              <a:t> die </a:t>
            </a:r>
            <a:r>
              <a:rPr lang="en-US" i="1" err="1"/>
              <a:t>oplossingen</a:t>
            </a:r>
            <a:r>
              <a:rPr lang="en-US" i="1"/>
              <a:t> </a:t>
            </a:r>
            <a:r>
              <a:rPr lang="en-US" i="1" err="1"/>
              <a:t>niet</a:t>
            </a:r>
            <a:r>
              <a:rPr lang="en-US" i="1"/>
              <a:t> </a:t>
            </a:r>
            <a:r>
              <a:rPr lang="en-US" i="1" err="1"/>
              <a:t>bij</a:t>
            </a:r>
            <a:r>
              <a:rPr lang="en-US" i="1"/>
              <a:t> </a:t>
            </a:r>
            <a:r>
              <a:rPr lang="en-US" i="1" err="1"/>
              <a:t>ons</a:t>
            </a:r>
            <a:r>
              <a:rPr lang="en-US" i="1"/>
              <a:t> </a:t>
            </a:r>
            <a:r>
              <a:rPr lang="en-US" i="1" err="1"/>
              <a:t>als</a:t>
            </a:r>
            <a:r>
              <a:rPr lang="en-US" i="1"/>
              <a:t> </a:t>
            </a:r>
            <a:r>
              <a:rPr lang="en-US" i="1" err="1"/>
              <a:t>gezin</a:t>
            </a:r>
            <a:r>
              <a:rPr lang="en-US" i="1"/>
              <a:t> </a:t>
            </a:r>
            <a:r>
              <a:rPr lang="en-US" i="1" err="1"/>
              <a:t>pasten</a:t>
            </a:r>
            <a:r>
              <a:rPr lang="en-US" i="1"/>
              <a:t>. Ik </a:t>
            </a:r>
            <a:r>
              <a:rPr lang="en-US" i="1" err="1"/>
              <a:t>wist</a:t>
            </a:r>
            <a:r>
              <a:rPr lang="en-US" i="1"/>
              <a:t> </a:t>
            </a:r>
            <a:r>
              <a:rPr lang="en-US" i="1" err="1"/>
              <a:t>niet</a:t>
            </a:r>
            <a:r>
              <a:rPr lang="en-US" i="1"/>
              <a:t> wat </a:t>
            </a:r>
            <a:r>
              <a:rPr lang="en-US" i="1" err="1"/>
              <a:t>ik</a:t>
            </a:r>
            <a:r>
              <a:rPr lang="en-US" i="1"/>
              <a:t> </a:t>
            </a:r>
            <a:r>
              <a:rPr lang="en-US" i="1" err="1"/>
              <a:t>moest</a:t>
            </a:r>
            <a:r>
              <a:rPr lang="en-US" i="1"/>
              <a:t> </a:t>
            </a:r>
            <a:r>
              <a:rPr lang="en-US" i="1" err="1"/>
              <a:t>doen</a:t>
            </a:r>
            <a:r>
              <a:rPr lang="en-US" i="1"/>
              <a:t>, maar </a:t>
            </a:r>
            <a:r>
              <a:rPr lang="en-US" i="1" err="1"/>
              <a:t>wel</a:t>
            </a:r>
            <a:r>
              <a:rPr lang="en-US" i="1"/>
              <a:t> </a:t>
            </a:r>
            <a:r>
              <a:rPr lang="en-US" i="1" err="1"/>
              <a:t>dat</a:t>
            </a:r>
            <a:r>
              <a:rPr lang="en-US" i="1"/>
              <a:t> het dan </a:t>
            </a:r>
            <a:r>
              <a:rPr lang="en-US" i="1" err="1"/>
              <a:t>dat</a:t>
            </a:r>
            <a:r>
              <a:rPr lang="en-US" i="1"/>
              <a:t> </a:t>
            </a:r>
            <a:r>
              <a:rPr lang="en-US" i="1" err="1"/>
              <a:t>niet</a:t>
            </a:r>
            <a:r>
              <a:rPr lang="en-US" i="1"/>
              <a:t> was. Dat </a:t>
            </a:r>
            <a:r>
              <a:rPr lang="en-US" i="1" err="1"/>
              <a:t>gevoel</a:t>
            </a:r>
            <a:r>
              <a:rPr lang="en-US" i="1"/>
              <a:t> van “er </a:t>
            </a:r>
            <a:r>
              <a:rPr lang="en-US" i="1" err="1"/>
              <a:t>alleen</a:t>
            </a:r>
            <a:r>
              <a:rPr lang="en-US" i="1"/>
              <a:t> </a:t>
            </a:r>
            <a:r>
              <a:rPr lang="en-US" i="1" err="1"/>
              <a:t>voor</a:t>
            </a:r>
            <a:r>
              <a:rPr lang="en-US" i="1"/>
              <a:t> </a:t>
            </a:r>
            <a:r>
              <a:rPr lang="en-US" i="1" err="1"/>
              <a:t>te</a:t>
            </a:r>
            <a:r>
              <a:rPr lang="en-US" i="1"/>
              <a:t> </a:t>
            </a:r>
            <a:r>
              <a:rPr lang="en-US" i="1" err="1"/>
              <a:t>staan</a:t>
            </a:r>
            <a:r>
              <a:rPr lang="en-US" i="1"/>
              <a:t>”, </a:t>
            </a:r>
            <a:r>
              <a:rPr lang="en-US" i="1" err="1"/>
              <a:t>dat</a:t>
            </a:r>
            <a:r>
              <a:rPr lang="en-US" i="1"/>
              <a:t> </a:t>
            </a:r>
            <a:r>
              <a:rPr lang="en-US" i="1" err="1"/>
              <a:t>kon</a:t>
            </a:r>
            <a:r>
              <a:rPr lang="en-US" i="1"/>
              <a:t> </a:t>
            </a:r>
            <a:r>
              <a:rPr lang="en-US" i="1" err="1"/>
              <a:t>ons</a:t>
            </a:r>
            <a:r>
              <a:rPr lang="en-US" i="1"/>
              <a:t> </a:t>
            </a:r>
            <a:r>
              <a:rPr lang="en-US" i="1" err="1"/>
              <a:t>soms</a:t>
            </a:r>
            <a:r>
              <a:rPr lang="en-US" i="1"/>
              <a:t> zo </a:t>
            </a:r>
            <a:r>
              <a:rPr lang="en-US" i="1" err="1"/>
              <a:t>echt</a:t>
            </a:r>
            <a:r>
              <a:rPr lang="en-US" i="1"/>
              <a:t> </a:t>
            </a:r>
            <a:r>
              <a:rPr lang="en-US" i="1" err="1"/>
              <a:t>overvallen</a:t>
            </a:r>
            <a:r>
              <a:rPr lang="en-US" i="1"/>
              <a:t>. “</a:t>
            </a:r>
            <a:endParaRPr lang="en-US"/>
          </a:p>
          <a:p>
            <a:r>
              <a:rPr lang="en-US" i="1">
                <a:latin typeface="Aptos"/>
                <a:ea typeface="Calibri"/>
                <a:cs typeface="Calibri"/>
              </a:rPr>
              <a:t>Ik ben Glenda, </a:t>
            </a:r>
            <a:r>
              <a:rPr lang="en-US" i="1" err="1">
                <a:latin typeface="Aptos"/>
                <a:ea typeface="Calibri"/>
                <a:cs typeface="Calibri"/>
              </a:rPr>
              <a:t>klinisch</a:t>
            </a:r>
            <a:r>
              <a:rPr lang="en-US" i="1">
                <a:latin typeface="Aptos"/>
                <a:ea typeface="Calibri"/>
                <a:cs typeface="Calibri"/>
              </a:rPr>
              <a:t> </a:t>
            </a:r>
            <a:r>
              <a:rPr lang="en-US" i="1" err="1">
                <a:latin typeface="Aptos"/>
                <a:ea typeface="Calibri"/>
                <a:cs typeface="Calibri"/>
              </a:rPr>
              <a:t>psycholoog</a:t>
            </a:r>
            <a:r>
              <a:rPr lang="en-US" i="1">
                <a:latin typeface="Aptos"/>
                <a:ea typeface="Calibri"/>
                <a:cs typeface="Calibri"/>
              </a:rPr>
              <a:t> </a:t>
            </a:r>
            <a:r>
              <a:rPr lang="en-US" i="1" err="1">
                <a:latin typeface="Aptos"/>
                <a:ea typeface="Calibri"/>
                <a:cs typeface="Calibri"/>
              </a:rPr>
              <a:t>voor</a:t>
            </a:r>
            <a:r>
              <a:rPr lang="en-US" i="1">
                <a:latin typeface="Aptos"/>
                <a:ea typeface="Calibri"/>
                <a:cs typeface="Calibri"/>
              </a:rPr>
              <a:t> </a:t>
            </a:r>
            <a:r>
              <a:rPr lang="en-US" i="1" err="1">
                <a:latin typeface="Aptos"/>
                <a:ea typeface="Calibri"/>
                <a:cs typeface="Calibri"/>
              </a:rPr>
              <a:t>volwassenen</a:t>
            </a:r>
            <a:r>
              <a:rPr lang="en-US" i="1">
                <a:latin typeface="Aptos"/>
                <a:ea typeface="Calibri"/>
                <a:cs typeface="Calibri"/>
              </a:rPr>
              <a:t> </a:t>
            </a:r>
            <a:r>
              <a:rPr lang="en-US" i="1" err="1">
                <a:latin typeface="Aptos"/>
                <a:ea typeface="Calibri"/>
                <a:cs typeface="Calibri"/>
              </a:rPr>
              <a:t>en</a:t>
            </a:r>
            <a:r>
              <a:rPr lang="en-US" i="1">
                <a:latin typeface="Aptos"/>
                <a:ea typeface="Calibri"/>
                <a:cs typeface="Calibri"/>
              </a:rPr>
              <a:t> mama van 2 </a:t>
            </a:r>
            <a:r>
              <a:rPr lang="en-US" i="1" err="1">
                <a:latin typeface="Aptos"/>
                <a:ea typeface="Calibri"/>
                <a:cs typeface="Calibri"/>
              </a:rPr>
              <a:t>kinderen</a:t>
            </a:r>
            <a:r>
              <a:rPr lang="en-US" i="1">
                <a:latin typeface="Aptos"/>
                <a:ea typeface="Calibri"/>
                <a:cs typeface="Calibri"/>
              </a:rPr>
              <a:t> (3 </a:t>
            </a:r>
            <a:r>
              <a:rPr lang="en-US" i="1" err="1">
                <a:latin typeface="Aptos"/>
                <a:ea typeface="Calibri"/>
                <a:cs typeface="Calibri"/>
              </a:rPr>
              <a:t>en</a:t>
            </a:r>
            <a:r>
              <a:rPr lang="en-US" i="1">
                <a:latin typeface="Aptos"/>
                <a:ea typeface="Calibri"/>
                <a:cs typeface="Calibri"/>
              </a:rPr>
              <a:t> 7 </a:t>
            </a:r>
            <a:r>
              <a:rPr lang="en-US" i="1" err="1">
                <a:latin typeface="Aptos"/>
                <a:ea typeface="Calibri"/>
                <a:cs typeface="Calibri"/>
              </a:rPr>
              <a:t>jaar</a:t>
            </a:r>
            <a:r>
              <a:rPr lang="en-US" i="1">
                <a:latin typeface="Aptos"/>
                <a:ea typeface="Calibri"/>
                <a:cs typeface="Calibri"/>
              </a:rPr>
              <a:t>). </a:t>
            </a:r>
          </a:p>
          <a:p>
            <a:endParaRPr lang="en-US" i="1">
              <a:latin typeface="Aptos"/>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1</a:t>
            </a:fld>
            <a:endParaRPr lang="nl-BE"/>
          </a:p>
        </p:txBody>
      </p:sp>
    </p:spTree>
    <p:extLst>
      <p:ext uri="{BB962C8B-B14F-4D97-AF65-F5344CB8AC3E}">
        <p14:creationId xmlns:p14="http://schemas.microsoft.com/office/powerpoint/2010/main" val="339296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Nathalie Uit onderzoek weten we dat </a:t>
            </a:r>
            <a:r>
              <a:rPr lang="nl-BE" b="1" dirty="0"/>
              <a:t>goed genoeg ouderschap =</a:t>
            </a:r>
            <a:r>
              <a:rPr lang="nl-BE" dirty="0"/>
              <a:t> aan 70 % mismatch – 30 % match. Kinderen hebben behoeften en als ouders proberen we tegemoet te komen aan die behoeften (honger, slaap, gezondheid, nabijheid, verbinding...). Weet dat het voldoende is om tegemoet te komen aan 30% van hun behoeften, dat betekent dat we er 70 keer moogt naast zitten. Het belangrijkste is namelijk het zoeken en niet het juiste antwoord bieden, het zoeken zorgt voor verbinding of afstemming met het kind. </a:t>
            </a:r>
          </a:p>
          <a:p>
            <a:r>
              <a:rPr lang="nl-BE" dirty="0"/>
              <a:t>We weten ook dat kinderen </a:t>
            </a:r>
            <a:r>
              <a:rPr lang="nl-BE" b="1" dirty="0"/>
              <a:t>veerkrachtig en vergevingsgezind </a:t>
            </a:r>
            <a:r>
              <a:rPr lang="nl-BE" dirty="0"/>
              <a:t>zijn. Ze hebben een flexibel brein en zelfs als er dus vaak mismatch is geweest, is het nog steeds mogelijk om nieuwe verbindingen te blijven maken in de hersenen (herstellen). </a:t>
            </a:r>
            <a:r>
              <a:rPr lang="nl-BE" dirty="0" err="1"/>
              <a:t>Maw</a:t>
            </a:r>
            <a:r>
              <a:rPr lang="nl-BE" dirty="0"/>
              <a:t> kinderen zijn niet verpest in deze periode. Door goed genoeg ouderschap en hier en daar falen, leren we net samen omgaan met frustratie en kan een kind zijn persoontje vormen. </a:t>
            </a:r>
            <a:endParaRPr lang="en-US" dirty="0"/>
          </a:p>
          <a:p>
            <a:r>
              <a:rPr lang="nl-BE" dirty="0"/>
              <a:t>Die eerste 1000 dagen is geen eindpunt, de zoektocht blijven aangaan is belangrijk. En laat ons vooral op zoek gaan naar onze eigen waarden in het ouderschap. </a:t>
            </a:r>
            <a:endParaRPr lang="en-US" dirty="0"/>
          </a:p>
          <a:p>
            <a:endParaRPr lang="nl-BE"/>
          </a:p>
          <a:p>
            <a:endParaRPr lang="nl-BE"/>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10</a:t>
            </a:fld>
            <a:endParaRPr lang="nl-BE"/>
          </a:p>
        </p:txBody>
      </p:sp>
    </p:spTree>
    <p:extLst>
      <p:ext uri="{BB962C8B-B14F-4D97-AF65-F5344CB8AC3E}">
        <p14:creationId xmlns:p14="http://schemas.microsoft.com/office/powerpoint/2010/main" val="350999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Glenda: Om </a:t>
            </a:r>
            <a:r>
              <a:rPr lang="en-US" err="1"/>
              <a:t>te</a:t>
            </a:r>
            <a:r>
              <a:rPr lang="en-US"/>
              <a:t> </a:t>
            </a:r>
            <a:r>
              <a:rPr lang="en-US" err="1"/>
              <a:t>blijven</a:t>
            </a:r>
            <a:r>
              <a:rPr lang="en-US"/>
              <a:t> </a:t>
            </a:r>
            <a:r>
              <a:rPr lang="en-US" err="1"/>
              <a:t>zoeken</a:t>
            </a:r>
            <a:r>
              <a:rPr lang="en-US"/>
              <a:t>, </a:t>
            </a:r>
            <a:r>
              <a:rPr lang="en-US" err="1"/>
              <a:t>en</a:t>
            </a:r>
            <a:r>
              <a:rPr lang="en-US"/>
              <a:t> </a:t>
            </a:r>
            <a:r>
              <a:rPr lang="en-US" err="1"/>
              <a:t>afstemmen</a:t>
            </a:r>
            <a:r>
              <a:rPr lang="en-US"/>
              <a:t> is het </a:t>
            </a:r>
            <a:r>
              <a:rPr lang="en-US" err="1"/>
              <a:t>belangrijk</a:t>
            </a:r>
            <a:r>
              <a:rPr lang="en-US"/>
              <a:t> </a:t>
            </a:r>
            <a:r>
              <a:rPr lang="en-US" err="1"/>
              <a:t>dat</a:t>
            </a:r>
            <a:r>
              <a:rPr lang="en-US"/>
              <a:t> we </a:t>
            </a:r>
            <a:r>
              <a:rPr lang="en-US" err="1"/>
              <a:t>veerkrachtig</a:t>
            </a:r>
            <a:r>
              <a:rPr lang="en-US"/>
              <a:t> </a:t>
            </a:r>
            <a:r>
              <a:rPr lang="en-US" err="1"/>
              <a:t>zijn</a:t>
            </a:r>
            <a:r>
              <a:rPr lang="en-US"/>
              <a:t>. </a:t>
            </a:r>
          </a:p>
          <a:p>
            <a:r>
              <a:rPr lang="en-US" err="1"/>
              <a:t>Veerkracht</a:t>
            </a:r>
            <a:r>
              <a:rPr lang="en-US"/>
              <a:t> = </a:t>
            </a:r>
            <a:r>
              <a:rPr lang="en-US" err="1"/>
              <a:t>een</a:t>
            </a:r>
            <a:r>
              <a:rPr lang="en-US"/>
              <a:t> </a:t>
            </a:r>
            <a:r>
              <a:rPr lang="en-US" err="1"/>
              <a:t>soort</a:t>
            </a:r>
            <a:r>
              <a:rPr lang="en-US"/>
              <a:t> </a:t>
            </a:r>
            <a:r>
              <a:rPr lang="en-US" err="1"/>
              <a:t>mentale</a:t>
            </a:r>
            <a:r>
              <a:rPr lang="en-US"/>
              <a:t> spier </a:t>
            </a:r>
            <a:r>
              <a:rPr lang="en-US" err="1"/>
              <a:t>dat</a:t>
            </a:r>
            <a:r>
              <a:rPr lang="en-US"/>
              <a:t> </a:t>
            </a:r>
            <a:r>
              <a:rPr lang="en-US" err="1"/>
              <a:t>ons</a:t>
            </a:r>
            <a:r>
              <a:rPr lang="en-US"/>
              <a:t> </a:t>
            </a:r>
            <a:r>
              <a:rPr lang="en-US" err="1"/>
              <a:t>recht</a:t>
            </a:r>
            <a:r>
              <a:rPr lang="en-US"/>
              <a:t> </a:t>
            </a:r>
            <a:r>
              <a:rPr lang="en-US" err="1"/>
              <a:t>houdt</a:t>
            </a:r>
            <a:r>
              <a:rPr lang="en-US"/>
              <a:t> </a:t>
            </a:r>
            <a:r>
              <a:rPr lang="en-US" err="1"/>
              <a:t>wanneer</a:t>
            </a:r>
            <a:r>
              <a:rPr lang="en-US"/>
              <a:t> het </a:t>
            </a:r>
            <a:r>
              <a:rPr lang="en-US" err="1"/>
              <a:t>leven</a:t>
            </a:r>
            <a:r>
              <a:rPr lang="en-US"/>
              <a:t> </a:t>
            </a:r>
            <a:r>
              <a:rPr lang="en-US" err="1"/>
              <a:t>ons</a:t>
            </a:r>
            <a:r>
              <a:rPr lang="en-US"/>
              <a:t> door </a:t>
            </a:r>
            <a:r>
              <a:rPr lang="en-US" err="1"/>
              <a:t>elkaar</a:t>
            </a:r>
            <a:r>
              <a:rPr lang="en-US"/>
              <a:t> </a:t>
            </a:r>
            <a:r>
              <a:rPr lang="en-US" err="1"/>
              <a:t>schudt</a:t>
            </a:r>
            <a:r>
              <a:rPr lang="en-US"/>
              <a:t>.</a:t>
            </a:r>
          </a:p>
          <a:p>
            <a:r>
              <a:rPr lang="nl-BE"/>
              <a:t>Factoren die veerkracht onder druk zetten (voorbeeld ruzie met je partner, geldzorgen, maar ook dagelijkse stressoren)</a:t>
            </a:r>
            <a:endParaRPr lang="en-US"/>
          </a:p>
          <a:p>
            <a:r>
              <a:rPr lang="en-US" err="1"/>
              <a:t>Daarnaast</a:t>
            </a:r>
            <a:r>
              <a:rPr lang="en-US"/>
              <a:t> </a:t>
            </a:r>
            <a:r>
              <a:rPr lang="en-US" err="1"/>
              <a:t>zijn</a:t>
            </a:r>
            <a:r>
              <a:rPr lang="en-US"/>
              <a:t> er </a:t>
            </a:r>
            <a:r>
              <a:rPr lang="en-US" err="1"/>
              <a:t>ook</a:t>
            </a:r>
            <a:r>
              <a:rPr lang="en-US"/>
              <a:t> </a:t>
            </a:r>
            <a:r>
              <a:rPr lang="en-US" err="1"/>
              <a:t>factoren</a:t>
            </a:r>
            <a:r>
              <a:rPr lang="en-US"/>
              <a:t> die </a:t>
            </a:r>
            <a:r>
              <a:rPr lang="en-US" err="1"/>
              <a:t>onze</a:t>
            </a:r>
            <a:r>
              <a:rPr lang="en-US"/>
              <a:t> </a:t>
            </a:r>
            <a:r>
              <a:rPr lang="en-US" err="1"/>
              <a:t>veerkracht</a:t>
            </a:r>
            <a:r>
              <a:rPr lang="en-US"/>
              <a:t> </a:t>
            </a:r>
            <a:r>
              <a:rPr lang="en-US" err="1"/>
              <a:t>kunnen</a:t>
            </a:r>
            <a:r>
              <a:rPr lang="en-US"/>
              <a:t> </a:t>
            </a:r>
            <a:r>
              <a:rPr lang="en-US" err="1"/>
              <a:t>versterken</a:t>
            </a:r>
            <a:r>
              <a:rPr lang="en-US"/>
              <a:t>. </a:t>
            </a:r>
          </a:p>
          <a:p>
            <a:r>
              <a:rPr lang="en-US"/>
              <a:t>We </a:t>
            </a:r>
            <a:r>
              <a:rPr lang="en-US" err="1"/>
              <a:t>moeten</a:t>
            </a:r>
            <a:r>
              <a:rPr lang="en-US"/>
              <a:t> het "</a:t>
            </a:r>
            <a:r>
              <a:rPr lang="en-US" err="1"/>
              <a:t>ouder</a:t>
            </a:r>
            <a:r>
              <a:rPr lang="en-US"/>
              <a:t> </a:t>
            </a:r>
            <a:r>
              <a:rPr lang="en-US" err="1"/>
              <a:t>zijn</a:t>
            </a:r>
            <a:r>
              <a:rPr lang="en-US"/>
              <a:t>" nu </a:t>
            </a:r>
            <a:r>
              <a:rPr lang="en-US" err="1"/>
              <a:t>vaak</a:t>
            </a:r>
            <a:r>
              <a:rPr lang="en-US"/>
              <a:t> met </a:t>
            </a:r>
            <a:r>
              <a:rPr lang="en-US" err="1"/>
              <a:t>vallen</a:t>
            </a:r>
            <a:r>
              <a:rPr lang="en-US"/>
              <a:t> </a:t>
            </a:r>
            <a:r>
              <a:rPr lang="en-US" err="1"/>
              <a:t>en</a:t>
            </a:r>
            <a:r>
              <a:rPr lang="en-US"/>
              <a:t> </a:t>
            </a:r>
            <a:r>
              <a:rPr lang="en-US" err="1"/>
              <a:t>opstaan</a:t>
            </a:r>
            <a:r>
              <a:rPr lang="en-US"/>
              <a:t> </a:t>
            </a:r>
            <a:r>
              <a:rPr lang="en-US" err="1"/>
              <a:t>leren</a:t>
            </a:r>
            <a:r>
              <a:rPr lang="en-US"/>
              <a:t>. </a:t>
            </a:r>
            <a:r>
              <a:rPr lang="en-US" err="1"/>
              <a:t>Nochtans</a:t>
            </a:r>
            <a:r>
              <a:rPr lang="en-US"/>
              <a:t>, </a:t>
            </a:r>
            <a:r>
              <a:rPr lang="en-US" err="1"/>
              <a:t>als</a:t>
            </a:r>
            <a:r>
              <a:rPr lang="en-US"/>
              <a:t> we </a:t>
            </a:r>
            <a:r>
              <a:rPr lang="en-US" err="1"/>
              <a:t>zouden</a:t>
            </a:r>
            <a:r>
              <a:rPr lang="en-US"/>
              <a:t> </a:t>
            </a:r>
            <a:r>
              <a:rPr lang="en-US" err="1"/>
              <a:t>weten</a:t>
            </a:r>
            <a:r>
              <a:rPr lang="en-US"/>
              <a:t> wat er </a:t>
            </a:r>
            <a:r>
              <a:rPr lang="en-US" err="1"/>
              <a:t>kan</a:t>
            </a:r>
            <a:r>
              <a:rPr lang="en-US"/>
              <a:t> </a:t>
            </a:r>
            <a:r>
              <a:rPr lang="en-US" err="1"/>
              <a:t>komen</a:t>
            </a:r>
            <a:r>
              <a:rPr lang="en-US"/>
              <a:t>, </a:t>
            </a:r>
            <a:r>
              <a:rPr lang="en-US" err="1"/>
              <a:t>en</a:t>
            </a:r>
            <a:r>
              <a:rPr lang="en-US"/>
              <a:t> we </a:t>
            </a:r>
            <a:r>
              <a:rPr lang="en-US" err="1"/>
              <a:t>zijn</a:t>
            </a:r>
            <a:r>
              <a:rPr lang="en-US"/>
              <a:t> </a:t>
            </a:r>
            <a:r>
              <a:rPr lang="en-US" err="1"/>
              <a:t>beter</a:t>
            </a:r>
            <a:r>
              <a:rPr lang="en-US"/>
              <a:t> </a:t>
            </a:r>
            <a:r>
              <a:rPr lang="en-US" err="1"/>
              <a:t>voorbereid</a:t>
            </a:r>
            <a:r>
              <a:rPr lang="en-US"/>
              <a:t>, dan </a:t>
            </a:r>
            <a:r>
              <a:rPr lang="en-US" err="1"/>
              <a:t>kunnen</a:t>
            </a:r>
            <a:r>
              <a:rPr lang="en-US"/>
              <a:t> we </a:t>
            </a:r>
            <a:r>
              <a:rPr lang="en-US" err="1"/>
              <a:t>ook</a:t>
            </a:r>
            <a:r>
              <a:rPr lang="en-US"/>
              <a:t> </a:t>
            </a:r>
            <a:r>
              <a:rPr lang="en-US" err="1"/>
              <a:t>meer</a:t>
            </a:r>
            <a:r>
              <a:rPr lang="en-US"/>
              <a:t> op </a:t>
            </a:r>
            <a:r>
              <a:rPr lang="en-US" err="1"/>
              <a:t>onszelf</a:t>
            </a:r>
            <a:r>
              <a:rPr lang="en-US"/>
              <a:t> </a:t>
            </a:r>
            <a:r>
              <a:rPr lang="en-US" err="1"/>
              <a:t>vertrouwen</a:t>
            </a:r>
            <a:r>
              <a:rPr lang="en-US"/>
              <a:t>. Het </a:t>
            </a:r>
            <a:r>
              <a:rPr lang="en-US" err="1"/>
              <a:t>helpt</a:t>
            </a:r>
            <a:r>
              <a:rPr lang="en-US"/>
              <a:t> </a:t>
            </a:r>
            <a:r>
              <a:rPr lang="en-US" err="1"/>
              <a:t>als</a:t>
            </a:r>
            <a:r>
              <a:rPr lang="en-US"/>
              <a:t> we </a:t>
            </a:r>
            <a:r>
              <a:rPr lang="en-US" err="1"/>
              <a:t>weten</a:t>
            </a:r>
            <a:r>
              <a:rPr lang="en-US"/>
              <a:t> hoe </a:t>
            </a:r>
            <a:r>
              <a:rPr lang="en-US" err="1"/>
              <a:t>ons</a:t>
            </a:r>
            <a:r>
              <a:rPr lang="en-US"/>
              <a:t> kind </a:t>
            </a:r>
            <a:r>
              <a:rPr lang="en-US" err="1"/>
              <a:t>ontwikkelt</a:t>
            </a:r>
            <a:r>
              <a:rPr lang="en-US"/>
              <a:t>, hoe het </a:t>
            </a:r>
            <a:r>
              <a:rPr lang="en-US" err="1"/>
              <a:t>ouderschap</a:t>
            </a:r>
            <a:r>
              <a:rPr lang="en-US"/>
              <a:t> </a:t>
            </a:r>
            <a:r>
              <a:rPr lang="en-US" err="1"/>
              <a:t>ontwikkelt</a:t>
            </a:r>
            <a:r>
              <a:rPr lang="en-US"/>
              <a:t> </a:t>
            </a:r>
            <a:r>
              <a:rPr lang="en-US" err="1"/>
              <a:t>en</a:t>
            </a:r>
            <a:r>
              <a:rPr lang="en-US"/>
              <a:t> hoe </a:t>
            </a:r>
            <a:r>
              <a:rPr lang="en-US" err="1"/>
              <a:t>onze</a:t>
            </a:r>
            <a:r>
              <a:rPr lang="en-US"/>
              <a:t> </a:t>
            </a:r>
            <a:r>
              <a:rPr lang="en-US" err="1"/>
              <a:t>partnerrelatie</a:t>
            </a:r>
            <a:r>
              <a:rPr lang="en-US"/>
              <a:t> </a:t>
            </a:r>
            <a:r>
              <a:rPr lang="en-US" err="1"/>
              <a:t>kan</a:t>
            </a:r>
            <a:r>
              <a:rPr lang="en-US"/>
              <a:t> </a:t>
            </a:r>
            <a:r>
              <a:rPr lang="en-US" err="1"/>
              <a:t>veranderen</a:t>
            </a:r>
            <a:r>
              <a:rPr lang="en-US"/>
              <a:t>. </a:t>
            </a:r>
          </a:p>
          <a:p>
            <a:endParaRPr lang="en-US"/>
          </a:p>
          <a:p>
            <a:r>
              <a:rPr lang="en-US"/>
              <a:t>We </a:t>
            </a:r>
            <a:r>
              <a:rPr lang="en-US" err="1"/>
              <a:t>gaan</a:t>
            </a:r>
            <a:r>
              <a:rPr lang="en-US"/>
              <a:t> nu in op </a:t>
            </a:r>
            <a:r>
              <a:rPr lang="en-US" err="1"/>
              <a:t>onze</a:t>
            </a:r>
            <a:r>
              <a:rPr lang="en-US"/>
              <a:t> </a:t>
            </a:r>
            <a:r>
              <a:rPr lang="en-US" err="1"/>
              <a:t>kennis</a:t>
            </a:r>
            <a:r>
              <a:rPr lang="en-US"/>
              <a:t> </a:t>
            </a:r>
            <a:r>
              <a:rPr lang="en-US" err="1"/>
              <a:t>en</a:t>
            </a:r>
            <a:r>
              <a:rPr lang="en-US"/>
              <a:t> </a:t>
            </a:r>
            <a:r>
              <a:rPr lang="en-US" err="1"/>
              <a:t>voorbereid</a:t>
            </a:r>
            <a:r>
              <a:rPr lang="en-US"/>
              <a:t> </a:t>
            </a:r>
            <a:r>
              <a:rPr lang="en-US" err="1"/>
              <a:t>zijn</a:t>
            </a:r>
            <a:r>
              <a:rPr lang="en-US"/>
              <a:t>. </a:t>
            </a:r>
            <a:r>
              <a:rPr lang="en-US" err="1"/>
              <a:t>Nadien</a:t>
            </a:r>
            <a:r>
              <a:rPr lang="en-US"/>
              <a:t> </a:t>
            </a:r>
            <a:r>
              <a:rPr lang="en-US" err="1"/>
              <a:t>gaan</a:t>
            </a:r>
            <a:r>
              <a:rPr lang="en-US"/>
              <a:t> we </a:t>
            </a:r>
            <a:r>
              <a:rPr lang="en-US" err="1"/>
              <a:t>verder</a:t>
            </a:r>
            <a:r>
              <a:rPr lang="en-US"/>
              <a:t> in op </a:t>
            </a:r>
            <a:r>
              <a:rPr lang="en-US" err="1"/>
              <a:t>onze</a:t>
            </a:r>
            <a:r>
              <a:rPr lang="en-US"/>
              <a:t> </a:t>
            </a:r>
            <a:r>
              <a:rPr lang="en-US" err="1"/>
              <a:t>levensvaardigheden</a:t>
            </a:r>
            <a:r>
              <a:rPr lang="en-US"/>
              <a:t> die </a:t>
            </a:r>
            <a:r>
              <a:rPr lang="en-US" err="1"/>
              <a:t>helpend</a:t>
            </a:r>
            <a:r>
              <a:rPr lang="en-US"/>
              <a:t> </a:t>
            </a:r>
            <a:r>
              <a:rPr lang="en-US" err="1"/>
              <a:t>zijn</a:t>
            </a:r>
            <a:r>
              <a:rPr lang="en-US"/>
              <a:t> om </a:t>
            </a:r>
            <a:r>
              <a:rPr lang="en-US" err="1"/>
              <a:t>onze</a:t>
            </a:r>
            <a:r>
              <a:rPr lang="en-US"/>
              <a:t> </a:t>
            </a:r>
            <a:r>
              <a:rPr lang="en-US" err="1"/>
              <a:t>veerkracht</a:t>
            </a:r>
            <a:r>
              <a:rPr lang="en-US"/>
              <a:t> </a:t>
            </a:r>
            <a:r>
              <a:rPr lang="en-US" err="1"/>
              <a:t>te</a:t>
            </a:r>
            <a:r>
              <a:rPr lang="en-US"/>
              <a:t> </a:t>
            </a:r>
            <a:r>
              <a:rPr lang="en-US" err="1"/>
              <a:t>versterken</a:t>
            </a:r>
            <a:r>
              <a:rPr lang="en-US"/>
              <a:t>. </a:t>
            </a:r>
          </a:p>
        </p:txBody>
      </p:sp>
      <p:sp>
        <p:nvSpPr>
          <p:cNvPr id="4" name="Slide Number Placeholder 3"/>
          <p:cNvSpPr>
            <a:spLocks noGrp="1"/>
          </p:cNvSpPr>
          <p:nvPr>
            <p:ph type="sldNum" sz="quarter" idx="5"/>
          </p:nvPr>
        </p:nvSpPr>
        <p:spPr/>
        <p:txBody>
          <a:bodyPr/>
          <a:lstStyle/>
          <a:p>
            <a:fld id="{FFCFB236-4D59-A54D-87E4-75F7598CDDC6}" type="slidenum">
              <a:rPr lang="nl-BE" smtClean="0"/>
              <a:t>11</a:t>
            </a:fld>
            <a:endParaRPr lang="nl-BE"/>
          </a:p>
        </p:txBody>
      </p:sp>
    </p:spTree>
    <p:extLst>
      <p:ext uri="{BB962C8B-B14F-4D97-AF65-F5344CB8AC3E}">
        <p14:creationId xmlns:p14="http://schemas.microsoft.com/office/powerpoint/2010/main" val="3730528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Nathalie: Er gaat veel aandacht naar wat onze kinderen nodig hebben, vandaag willen we graag stilstaan bij wat wij als ouders nodig hebben. Wat geven ouders zelf aan? </a:t>
            </a:r>
          </a:p>
          <a:p>
            <a:r>
              <a:rPr lang="nl-BE"/>
              <a:t>Daar is meer dan 40 jaar geleden onderzoek naar gedaan. </a:t>
            </a:r>
            <a:endParaRPr lang="en-US"/>
          </a:p>
          <a:p>
            <a:endParaRPr lang="en-US"/>
          </a:p>
          <a:p>
            <a:r>
              <a:rPr lang="nl-BE"/>
              <a:t>Men komt tot 6 verschillende fases binnen het ouderschap. Het ouderschap ontwikkelt zich evenzeer.</a:t>
            </a:r>
            <a:endParaRPr lang="en-US"/>
          </a:p>
          <a:p>
            <a:r>
              <a:rPr lang="nl-BE"/>
              <a:t>6 fases waarin we als ouders verschillende behoeften en taken hebben. we willen nu stil staan bij de eerste 3 fases wat gelijk staat aan de 1000 eerste dagen voor de ouder:</a:t>
            </a:r>
          </a:p>
          <a:p>
            <a:endParaRPr lang="nl-BE"/>
          </a:p>
          <a:p>
            <a:r>
              <a:rPr lang="nl-BE"/>
              <a:t>De eerste fase is die van de voorstellingsfase tijdens de zwangerschap, vervolgens is de voedingsfase tot anderhalf jaar en de autonomie fase van 1,5 tot 4j</a:t>
            </a:r>
          </a:p>
        </p:txBody>
      </p:sp>
      <p:sp>
        <p:nvSpPr>
          <p:cNvPr id="4" name="Slide Number Placeholder 3"/>
          <p:cNvSpPr>
            <a:spLocks noGrp="1"/>
          </p:cNvSpPr>
          <p:nvPr>
            <p:ph type="sldNum" sz="quarter" idx="5"/>
          </p:nvPr>
        </p:nvSpPr>
        <p:spPr/>
        <p:txBody>
          <a:bodyPr/>
          <a:lstStyle/>
          <a:p>
            <a:fld id="{FFCFB236-4D59-A54D-87E4-75F7598CDDC6}" type="slidenum">
              <a:rPr lang="nl-BE" smtClean="0"/>
              <a:t>12</a:t>
            </a:fld>
            <a:endParaRPr lang="nl-BE"/>
          </a:p>
        </p:txBody>
      </p:sp>
    </p:spTree>
    <p:extLst>
      <p:ext uri="{BB962C8B-B14F-4D97-AF65-F5344CB8AC3E}">
        <p14:creationId xmlns:p14="http://schemas.microsoft.com/office/powerpoint/2010/main" val="205776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Nathalie We voelen ons meestal wel voorbereid op de bevalling (bevallingscursussen, borstvoedingscursus). Dat is uiteraard heel zinvol, we worden voorbereid op de bevalling en het verzorgen van een baby. We worden minder voorbereid op het leven na de bevalling en hoe onze partnerrelatie kan veranderen. </a:t>
            </a:r>
            <a:endParaRPr lang="nl-NL" dirty="0"/>
          </a:p>
          <a:p>
            <a:endParaRPr lang="en-US"/>
          </a:p>
          <a:p>
            <a:r>
              <a:rPr lang="nl-BE" dirty="0"/>
              <a:t>Nathalie: hoe was dat voor jou Glenda? had </a:t>
            </a:r>
            <a:r>
              <a:rPr lang="nl-BE"/>
              <a:t>jij het</a:t>
            </a:r>
            <a:r>
              <a:rPr lang="nl-BE" dirty="0"/>
              <a:t> </a:t>
            </a:r>
            <a:r>
              <a:rPr lang="nl-BE"/>
              <a:t>je anders</a:t>
            </a:r>
            <a:r>
              <a:rPr lang="nl-BE" dirty="0"/>
              <a:t> voorgesteld?</a:t>
            </a:r>
          </a:p>
          <a:p>
            <a:endParaRPr lang="nl-BE"/>
          </a:p>
          <a:p>
            <a:r>
              <a:rPr lang="nl-NL" dirty="0"/>
              <a:t>Voorbeeld Glenda: ik had me voorgenomen dat mijn leven er hetzelfde ging uitzien, maar dan met een kind er bij. Ik zou iets gaan drinken met vrienden op een zwoele zomeravond en mijn kind zou meegaan en zou slapen in het wiegje of de buggy naast mij aan tafel en dat zou slapen wanneer ik zei dat het tijd was. </a:t>
            </a:r>
            <a:endParaRPr lang="nl-BE" dirty="0"/>
          </a:p>
          <a:p>
            <a:r>
              <a:rPr lang="nl-NL" dirty="0"/>
              <a:t>De realiteit was gans anders :)</a:t>
            </a:r>
            <a:endParaRPr lang="nl-BE" dirty="0"/>
          </a:p>
          <a:p>
            <a:endParaRPr lang="nl-BE"/>
          </a:p>
          <a:p>
            <a:r>
              <a:rPr lang="nl-BE" dirty="0"/>
              <a:t>Nathalie Uit een bevraging blijkt dat vaders vaak een andere ondersteuningsbehoefte hebben dan moeders. Zij zijn nog meer dan moeders op zoek naar concrete handvatten voor de invulling van hun vaderrol. Welke taak kan ik op mij nemen? Hoe kan ik mijn partner bijstaan in de zorg voor ons kind. Hoe kan ik hen steunen? </a:t>
            </a:r>
          </a:p>
          <a:p>
            <a:r>
              <a:rPr lang="nl-BE" dirty="0"/>
              <a:t>Elkeen is op zoek naar zijn rol. Of je nu moeder, vader, meemoeder of </a:t>
            </a:r>
            <a:r>
              <a:rPr lang="nl-BE" dirty="0" err="1"/>
              <a:t>meevader</a:t>
            </a:r>
            <a:r>
              <a:rPr lang="nl-BE" dirty="0"/>
              <a:t> bent. </a:t>
            </a:r>
          </a:p>
          <a:p>
            <a:endParaRPr lang="nl-BE"/>
          </a:p>
          <a:p>
            <a:r>
              <a:rPr lang="nl-BE"/>
              <a:t>Verder willen we jullie nog enkele interessante vragen meegeven om te bespreken met je partner. </a:t>
            </a:r>
          </a:p>
          <a:p>
            <a:pPr>
              <a:lnSpc>
                <a:spcPct val="90000"/>
              </a:lnSpc>
              <a:spcBef>
                <a:spcPts val="1000"/>
              </a:spcBef>
            </a:pPr>
            <a:r>
              <a:rPr lang="nl-BE"/>
              <a:t>Wat vind je belangrijke waarden voor je kind? </a:t>
            </a:r>
            <a:endParaRPr lang="en-US"/>
          </a:p>
          <a:p>
            <a:pPr>
              <a:lnSpc>
                <a:spcPct val="90000"/>
              </a:lnSpc>
              <a:spcBef>
                <a:spcPts val="1000"/>
              </a:spcBef>
            </a:pPr>
            <a:r>
              <a:rPr lang="nl-BE"/>
              <a:t>Hoe willen jullie de taken straks gaan verdelen? </a:t>
            </a:r>
            <a:endParaRPr lang="en-US"/>
          </a:p>
          <a:p>
            <a:pPr>
              <a:lnSpc>
                <a:spcPct val="90000"/>
              </a:lnSpc>
              <a:spcBef>
                <a:spcPts val="1000"/>
              </a:spcBef>
            </a:pPr>
            <a:r>
              <a:rPr lang="nl-BE"/>
              <a:t>Welke ballen wil je als ouder in de lucht blijven houden? </a:t>
            </a: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13</a:t>
            </a:fld>
            <a:endParaRPr lang="nl-BE"/>
          </a:p>
        </p:txBody>
      </p:sp>
    </p:spTree>
    <p:extLst>
      <p:ext uri="{BB962C8B-B14F-4D97-AF65-F5344CB8AC3E}">
        <p14:creationId xmlns:p14="http://schemas.microsoft.com/office/powerpoint/2010/main" val="376756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Nathalie In de voedingsfase veranderen dan weer onze behoeften als ouders. We hebben steun nodig vooral op vlak van gezondheid, praktische steun en hebben veel vragen omtrent huilen, slapen en eten. Er zijn ook vragen omtrent de veranderende partnerrelatie. </a:t>
            </a:r>
            <a:endParaRPr lang="en-US"/>
          </a:p>
          <a:p>
            <a:r>
              <a:rPr lang="nl-BE"/>
              <a:t>De tevredenheid van partnerrelaties neemt af in het eerste jaar na de komst van de baby: er zijn meer conflicten. De drie belangrijkste onderwerpen van conflicten zijn volgens ouders praktische zaken, de verdeling van huishoudelijke taken en de hoeveelheid aandacht. Alsook minder tijd hebben voor elkaar, emoties minder goed uiten, minder inlevend reageren, spanning ervaren op het gebied van taakverdeling, beperking in vrijheden, rolverwarring en het hebben van minder energie. </a:t>
            </a:r>
            <a:endParaRPr lang="en-US"/>
          </a:p>
          <a:p>
            <a:r>
              <a:rPr lang="nl-BE"/>
              <a:t>Recenter onderzoek toont aan de relatie nog meer onder druk komt te staan bij de komst van een volgend kind. </a:t>
            </a:r>
            <a:endParaRPr lang="en-US"/>
          </a:p>
          <a:p>
            <a:endParaRPr lang="nl-BE"/>
          </a:p>
          <a:p>
            <a:r>
              <a:rPr lang="nl-BE"/>
              <a:t>Partnersteun is heel belangrijk. In een situatie waarin er bijvoorbeeld een conflict is met de peuter, blijken ouders het heel belangrijk te vinden dat de partner de situatie kan overnemen of de ander kan kalmeren. </a:t>
            </a:r>
            <a:endParaRPr lang="en-US">
              <a:latin typeface="Aptos" panose="02110004020202020204"/>
              <a:ea typeface="Calibri"/>
              <a:cs typeface="Calibri"/>
            </a:endParaRPr>
          </a:p>
          <a:p>
            <a:endParaRPr lang="en-US">
              <a:latin typeface="Calibri"/>
              <a:ea typeface="Calibri"/>
              <a:cs typeface="Calibri"/>
            </a:endParaRPr>
          </a:p>
          <a:p>
            <a:r>
              <a:rPr lang="en-US" err="1">
                <a:latin typeface="Calibri"/>
                <a:ea typeface="Calibri"/>
                <a:cs typeface="Calibri"/>
              </a:rPr>
              <a:t>Tenslotte</a:t>
            </a:r>
            <a:r>
              <a:rPr lang="en-US">
                <a:latin typeface="Calibri"/>
                <a:ea typeface="Calibri"/>
                <a:cs typeface="Calibri"/>
              </a:rPr>
              <a:t> </a:t>
            </a:r>
            <a:r>
              <a:rPr lang="en-US" err="1">
                <a:latin typeface="Calibri"/>
                <a:ea typeface="Calibri"/>
                <a:cs typeface="Calibri"/>
              </a:rPr>
              <a:t>hebben</a:t>
            </a:r>
            <a:r>
              <a:rPr lang="en-US">
                <a:latin typeface="Calibri"/>
                <a:ea typeface="Calibri"/>
                <a:cs typeface="Calibri"/>
              </a:rPr>
              <a:t> we in </a:t>
            </a:r>
            <a:r>
              <a:rPr lang="en-US" err="1">
                <a:latin typeface="Calibri"/>
                <a:ea typeface="Calibri"/>
                <a:cs typeface="Calibri"/>
              </a:rPr>
              <a:t>deze</a:t>
            </a:r>
            <a:r>
              <a:rPr lang="en-US">
                <a:latin typeface="Calibri"/>
                <a:ea typeface="Calibri"/>
                <a:cs typeface="Calibri"/>
              </a:rPr>
              <a:t> </a:t>
            </a:r>
            <a:r>
              <a:rPr lang="en-US" err="1">
                <a:latin typeface="Calibri"/>
                <a:ea typeface="Calibri"/>
                <a:cs typeface="Calibri"/>
              </a:rPr>
              <a:t>fase</a:t>
            </a:r>
            <a:r>
              <a:rPr lang="en-US">
                <a:latin typeface="Calibri"/>
                <a:ea typeface="Calibri"/>
                <a:cs typeface="Calibri"/>
              </a:rPr>
              <a:t> </a:t>
            </a:r>
            <a:r>
              <a:rPr lang="en-US" err="1">
                <a:latin typeface="Calibri"/>
                <a:ea typeface="Calibri"/>
                <a:cs typeface="Calibri"/>
              </a:rPr>
              <a:t>nood</a:t>
            </a:r>
            <a:r>
              <a:rPr lang="en-US">
                <a:latin typeface="Calibri"/>
                <a:ea typeface="Calibri"/>
                <a:cs typeface="Calibri"/>
              </a:rPr>
              <a:t> </a:t>
            </a:r>
            <a:r>
              <a:rPr lang="en-US" err="1">
                <a:latin typeface="Calibri"/>
                <a:ea typeface="Calibri"/>
                <a:cs typeface="Calibri"/>
              </a:rPr>
              <a:t>aan</a:t>
            </a:r>
            <a:r>
              <a:rPr lang="en-US">
                <a:latin typeface="Calibri"/>
                <a:ea typeface="Calibri"/>
                <a:cs typeface="Calibri"/>
              </a:rPr>
              <a:t> </a:t>
            </a:r>
            <a:r>
              <a:rPr lang="en-US" err="1">
                <a:latin typeface="Calibri"/>
                <a:ea typeface="Calibri"/>
                <a:cs typeface="Calibri"/>
              </a:rPr>
              <a:t>complimenten</a:t>
            </a:r>
            <a:r>
              <a:rPr lang="en-US">
                <a:latin typeface="Calibri"/>
                <a:ea typeface="Calibri"/>
                <a:cs typeface="Calibri"/>
              </a:rPr>
              <a:t>. </a:t>
            </a:r>
            <a:endParaRPr lang="en-US">
              <a:latin typeface="Aptos" panose="02110004020202020204"/>
              <a:ea typeface="Calibri"/>
              <a:cs typeface="Calibri"/>
            </a:endParaRPr>
          </a:p>
          <a:p>
            <a:r>
              <a:rPr lang="en-US" err="1">
                <a:latin typeface="Calibri"/>
                <a:ea typeface="Calibri"/>
                <a:cs typeface="Calibri"/>
              </a:rPr>
              <a:t>Vb</a:t>
            </a:r>
            <a:r>
              <a:rPr lang="en-US">
                <a:latin typeface="Calibri"/>
                <a:ea typeface="Calibri"/>
                <a:cs typeface="Calibri"/>
              </a:rPr>
              <a:t>: </a:t>
            </a:r>
            <a:r>
              <a:rPr lang="en-US" err="1">
                <a:latin typeface="Calibri"/>
                <a:ea typeface="Calibri"/>
                <a:cs typeface="Calibri"/>
              </a:rPr>
              <a:t>complimenten</a:t>
            </a:r>
            <a:r>
              <a:rPr lang="en-US">
                <a:latin typeface="Calibri"/>
                <a:ea typeface="Calibri"/>
                <a:cs typeface="Calibri"/>
              </a:rPr>
              <a:t> </a:t>
            </a:r>
            <a:r>
              <a:rPr lang="en-US" err="1">
                <a:latin typeface="Calibri"/>
                <a:ea typeface="Calibri"/>
                <a:cs typeface="Calibri"/>
              </a:rPr>
              <a:t>geven</a:t>
            </a:r>
            <a:r>
              <a:rPr lang="en-US">
                <a:latin typeface="Calibri"/>
                <a:ea typeface="Calibri"/>
                <a:cs typeface="Calibri"/>
              </a:rPr>
              <a:t>: Na zo ne </a:t>
            </a:r>
            <a:r>
              <a:rPr lang="en-US" err="1">
                <a:latin typeface="Calibri"/>
                <a:ea typeface="Calibri"/>
                <a:cs typeface="Calibri"/>
              </a:rPr>
              <a:t>zware</a:t>
            </a:r>
            <a:r>
              <a:rPr lang="en-US">
                <a:latin typeface="Calibri"/>
                <a:ea typeface="Calibri"/>
                <a:cs typeface="Calibri"/>
              </a:rPr>
              <a:t> </a:t>
            </a:r>
            <a:r>
              <a:rPr lang="en-US" err="1">
                <a:latin typeface="Calibri"/>
                <a:ea typeface="Calibri"/>
                <a:cs typeface="Calibri"/>
              </a:rPr>
              <a:t>nacht</a:t>
            </a:r>
            <a:r>
              <a:rPr lang="en-US">
                <a:latin typeface="Calibri"/>
                <a:ea typeface="Calibri"/>
                <a:cs typeface="Calibri"/>
              </a:rPr>
              <a:t>, </a:t>
            </a:r>
            <a:r>
              <a:rPr lang="en-US" err="1">
                <a:latin typeface="Calibri"/>
                <a:ea typeface="Calibri"/>
                <a:cs typeface="Calibri"/>
              </a:rPr>
              <a:t>ge</a:t>
            </a:r>
            <a:r>
              <a:rPr lang="en-US">
                <a:latin typeface="Calibri"/>
                <a:ea typeface="Calibri"/>
                <a:cs typeface="Calibri"/>
              </a:rPr>
              <a:t> bent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keren</a:t>
            </a:r>
            <a:r>
              <a:rPr lang="en-US">
                <a:latin typeface="Calibri"/>
                <a:ea typeface="Calibri"/>
                <a:cs typeface="Calibri"/>
              </a:rPr>
              <a:t> </a:t>
            </a:r>
            <a:r>
              <a:rPr lang="en-US" err="1">
                <a:latin typeface="Calibri"/>
                <a:ea typeface="Calibri"/>
                <a:cs typeface="Calibri"/>
              </a:rPr>
              <a:t>moeten</a:t>
            </a:r>
            <a:r>
              <a:rPr lang="en-US">
                <a:latin typeface="Calibri"/>
                <a:ea typeface="Calibri"/>
                <a:cs typeface="Calibri"/>
              </a:rPr>
              <a:t> </a:t>
            </a:r>
            <a:r>
              <a:rPr lang="en-US" err="1">
                <a:latin typeface="Calibri"/>
                <a:ea typeface="Calibri"/>
                <a:cs typeface="Calibri"/>
              </a:rPr>
              <a:t>opstaan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bent de </a:t>
            </a:r>
            <a:r>
              <a:rPr lang="en-US" err="1">
                <a:latin typeface="Calibri"/>
                <a:ea typeface="Calibri"/>
                <a:cs typeface="Calibri"/>
              </a:rPr>
              <a:t>dag</a:t>
            </a:r>
            <a:r>
              <a:rPr lang="en-US">
                <a:latin typeface="Calibri"/>
                <a:ea typeface="Calibri"/>
                <a:cs typeface="Calibri"/>
              </a:rPr>
              <a:t> </a:t>
            </a:r>
            <a:r>
              <a:rPr lang="en-US" err="1">
                <a:latin typeface="Calibri"/>
                <a:ea typeface="Calibri"/>
                <a:cs typeface="Calibri"/>
              </a:rPr>
              <a:t>erna</a:t>
            </a:r>
            <a:r>
              <a:rPr lang="en-US">
                <a:latin typeface="Calibri"/>
                <a:ea typeface="Calibri"/>
                <a:cs typeface="Calibri"/>
              </a:rPr>
              <a:t> </a:t>
            </a:r>
            <a:r>
              <a:rPr lang="en-US" err="1">
                <a:latin typeface="Calibri"/>
                <a:ea typeface="Calibri"/>
                <a:cs typeface="Calibri"/>
              </a:rPr>
              <a:t>kapot</a:t>
            </a:r>
            <a:r>
              <a:rPr lang="en-US">
                <a:latin typeface="Calibri"/>
                <a:ea typeface="Calibri"/>
                <a:cs typeface="Calibri"/>
              </a:rPr>
              <a:t>. </a:t>
            </a:r>
          </a:p>
          <a:p>
            <a:r>
              <a:rPr lang="en-US">
                <a:latin typeface="Calibri"/>
                <a:ea typeface="Calibri"/>
                <a:cs typeface="Calibri"/>
              </a:rPr>
              <a:t>Dan </a:t>
            </a:r>
            <a:r>
              <a:rPr lang="en-US" err="1">
                <a:latin typeface="Calibri"/>
                <a:ea typeface="Calibri"/>
                <a:cs typeface="Calibri"/>
              </a:rPr>
              <a:t>heb</a:t>
            </a:r>
            <a:r>
              <a:rPr lang="en-US">
                <a:latin typeface="Calibri"/>
                <a:ea typeface="Calibri"/>
                <a:cs typeface="Calibri"/>
              </a:rPr>
              <a:t> je minder </a:t>
            </a:r>
            <a:r>
              <a:rPr lang="en-US" err="1">
                <a:latin typeface="Calibri"/>
                <a:ea typeface="Calibri"/>
                <a:cs typeface="Calibri"/>
              </a:rPr>
              <a:t>nood</a:t>
            </a:r>
            <a:r>
              <a:rPr lang="en-US">
                <a:latin typeface="Calibri"/>
                <a:ea typeface="Calibri"/>
                <a:cs typeface="Calibri"/>
              </a:rPr>
              <a:t> </a:t>
            </a:r>
            <a:r>
              <a:rPr lang="en-US" err="1">
                <a:latin typeface="Calibri"/>
                <a:ea typeface="Calibri"/>
                <a:cs typeface="Calibri"/>
              </a:rPr>
              <a:t>aan</a:t>
            </a:r>
            <a:r>
              <a:rPr lang="en-US">
                <a:latin typeface="Calibri"/>
                <a:ea typeface="Calibri"/>
                <a:cs typeface="Calibri"/>
              </a:rPr>
              <a:t> </a:t>
            </a:r>
            <a:r>
              <a:rPr lang="en-US" err="1">
                <a:latin typeface="Calibri"/>
                <a:ea typeface="Calibri"/>
                <a:cs typeface="Calibri"/>
              </a:rPr>
              <a:t>adviezen</a:t>
            </a:r>
            <a:r>
              <a:rPr lang="en-US">
                <a:latin typeface="Calibri"/>
                <a:ea typeface="Calibri"/>
                <a:cs typeface="Calibri"/>
              </a:rPr>
              <a:t> of tips van je  </a:t>
            </a:r>
            <a:r>
              <a:rPr lang="en-US" err="1">
                <a:latin typeface="Calibri"/>
                <a:ea typeface="Calibri"/>
                <a:cs typeface="Calibri"/>
              </a:rPr>
              <a:t>collega</a:t>
            </a:r>
            <a:r>
              <a:rPr lang="en-US">
                <a:latin typeface="Calibri"/>
                <a:ea typeface="Calibri"/>
                <a:cs typeface="Calibri"/>
              </a:rPr>
              <a:t> maar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a:t>
            </a:r>
            <a:r>
              <a:rPr lang="en-US">
                <a:latin typeface="Calibri"/>
                <a:ea typeface="Calibri"/>
                <a:cs typeface="Calibri"/>
              </a:rPr>
              <a:t> </a:t>
            </a:r>
            <a:r>
              <a:rPr lang="en-US" err="1">
                <a:latin typeface="Calibri"/>
                <a:ea typeface="Calibri"/>
                <a:cs typeface="Calibri"/>
              </a:rPr>
              <a:t>hebt</a:t>
            </a:r>
            <a:r>
              <a:rPr lang="en-US">
                <a:latin typeface="Calibri"/>
                <a:ea typeface="Calibri"/>
                <a:cs typeface="Calibri"/>
              </a:rPr>
              <a:t> </a:t>
            </a:r>
            <a:r>
              <a:rPr lang="en-US" err="1">
                <a:latin typeface="Calibri"/>
                <a:ea typeface="Calibri"/>
                <a:cs typeface="Calibri"/>
              </a:rPr>
              <a:t>dat</a:t>
            </a:r>
            <a:r>
              <a:rPr lang="en-US">
                <a:latin typeface="Calibri"/>
                <a:ea typeface="Calibri"/>
                <a:cs typeface="Calibri"/>
              </a:rPr>
              <a:t> </a:t>
            </a:r>
            <a:r>
              <a:rPr lang="en-US" err="1">
                <a:latin typeface="Calibri"/>
                <a:ea typeface="Calibri"/>
                <a:cs typeface="Calibri"/>
              </a:rPr>
              <a:t>kei</a:t>
            </a:r>
            <a:r>
              <a:rPr lang="en-US">
                <a:latin typeface="Calibri"/>
                <a:ea typeface="Calibri"/>
                <a:cs typeface="Calibri"/>
              </a:rPr>
              <a:t> </a:t>
            </a:r>
            <a:r>
              <a:rPr lang="en-US" err="1">
                <a:latin typeface="Calibri"/>
                <a:ea typeface="Calibri"/>
                <a:cs typeface="Calibri"/>
              </a:rPr>
              <a:t>goed</a:t>
            </a:r>
            <a:r>
              <a:rPr lang="en-US">
                <a:latin typeface="Calibri"/>
                <a:ea typeface="Calibri"/>
                <a:cs typeface="Calibri"/>
              </a:rPr>
              <a:t> </a:t>
            </a:r>
            <a:r>
              <a:rPr lang="en-US" err="1">
                <a:latin typeface="Calibri"/>
                <a:ea typeface="Calibri"/>
                <a:cs typeface="Calibri"/>
              </a:rPr>
              <a:t>gedaan</a:t>
            </a:r>
            <a:r>
              <a:rPr lang="en-US">
                <a:latin typeface="Calibri"/>
                <a:ea typeface="Calibri"/>
                <a:cs typeface="Calibri"/>
              </a:rPr>
              <a:t> of "</a:t>
            </a:r>
            <a:r>
              <a:rPr lang="en-US" err="1">
                <a:latin typeface="Calibri"/>
                <a:ea typeface="Calibri"/>
                <a:cs typeface="Calibri"/>
              </a:rPr>
              <a:t>pittig</a:t>
            </a:r>
            <a:r>
              <a:rPr lang="en-US">
                <a:latin typeface="Calibri"/>
                <a:ea typeface="Calibri"/>
                <a:cs typeface="Calibri"/>
              </a:rPr>
              <a:t> e", </a:t>
            </a:r>
            <a:r>
              <a:rPr lang="en-US" err="1">
                <a:latin typeface="Calibri"/>
                <a:ea typeface="Calibri"/>
                <a:cs typeface="Calibri"/>
              </a:rPr>
              <a:t>meer</a:t>
            </a:r>
            <a:r>
              <a:rPr lang="en-US">
                <a:latin typeface="Calibri"/>
                <a:ea typeface="Calibri"/>
                <a:cs typeface="Calibri"/>
              </a:rPr>
              <a:t> </a:t>
            </a:r>
            <a:r>
              <a:rPr lang="en-US" err="1">
                <a:latin typeface="Calibri"/>
                <a:ea typeface="Calibri"/>
                <a:cs typeface="Calibri"/>
              </a:rPr>
              <a:t>steunend</a:t>
            </a:r>
            <a:r>
              <a:rPr lang="en-US">
                <a:latin typeface="Calibri"/>
                <a:ea typeface="Calibri"/>
                <a:cs typeface="Calibri"/>
              </a:rPr>
              <a:t> </a:t>
            </a:r>
            <a:r>
              <a:rPr lang="en-US" err="1">
                <a:latin typeface="Calibri"/>
                <a:ea typeface="Calibri"/>
                <a:cs typeface="Calibri"/>
              </a:rPr>
              <a:t>zijn</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FFCFB236-4D59-A54D-87E4-75F7598CDDC6}" type="slidenum">
              <a:rPr lang="nl-BE" smtClean="0"/>
              <a:t>14</a:t>
            </a:fld>
            <a:endParaRPr lang="nl-BE"/>
          </a:p>
        </p:txBody>
      </p:sp>
    </p:spTree>
    <p:extLst>
      <p:ext uri="{BB962C8B-B14F-4D97-AF65-F5344CB8AC3E}">
        <p14:creationId xmlns:p14="http://schemas.microsoft.com/office/powerpoint/2010/main" val="876381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Glenda De </a:t>
            </a:r>
            <a:r>
              <a:rPr lang="en-US" dirty="0" err="1">
                <a:latin typeface="Calibri"/>
                <a:cs typeface="Calibri"/>
              </a:rPr>
              <a:t>autonomie</a:t>
            </a:r>
            <a:r>
              <a:rPr lang="en-US" dirty="0">
                <a:latin typeface="Calibri"/>
                <a:cs typeface="Calibri"/>
              </a:rPr>
              <a:t> </a:t>
            </a:r>
            <a:r>
              <a:rPr lang="en-US" dirty="0" err="1">
                <a:latin typeface="Calibri"/>
                <a:cs typeface="Calibri"/>
              </a:rPr>
              <a:t>fase</a:t>
            </a:r>
            <a:r>
              <a:rPr lang="en-US" dirty="0">
                <a:latin typeface="Calibri"/>
                <a:cs typeface="Calibri"/>
              </a:rPr>
              <a:t>, </a:t>
            </a:r>
            <a:r>
              <a:rPr lang="en-US" dirty="0" err="1">
                <a:latin typeface="Calibri"/>
                <a:cs typeface="Calibri"/>
              </a:rPr>
              <a:t>ook</a:t>
            </a:r>
            <a:r>
              <a:rPr lang="en-US" dirty="0">
                <a:latin typeface="Calibri"/>
                <a:cs typeface="Calibri"/>
              </a:rPr>
              <a:t> </a:t>
            </a:r>
            <a:r>
              <a:rPr lang="en-US" dirty="0" err="1">
                <a:latin typeface="Calibri"/>
                <a:cs typeface="Calibri"/>
              </a:rPr>
              <a:t>wel</a:t>
            </a:r>
            <a:r>
              <a:rPr lang="en-US" dirty="0">
                <a:latin typeface="Calibri"/>
                <a:cs typeface="Calibri"/>
              </a:rPr>
              <a:t> </a:t>
            </a:r>
            <a:r>
              <a:rPr lang="en-US" dirty="0" err="1">
                <a:latin typeface="Calibri"/>
                <a:cs typeface="Calibri"/>
              </a:rPr>
              <a:t>gekend</a:t>
            </a:r>
            <a:r>
              <a:rPr lang="en-US" dirty="0">
                <a:latin typeface="Calibri"/>
                <a:cs typeface="Calibri"/>
              </a:rPr>
              <a:t> </a:t>
            </a:r>
            <a:r>
              <a:rPr lang="en-US" dirty="0" err="1">
                <a:latin typeface="Calibri"/>
                <a:cs typeface="Calibri"/>
              </a:rPr>
              <a:t>als</a:t>
            </a:r>
            <a:r>
              <a:rPr lang="en-US" dirty="0">
                <a:latin typeface="Calibri"/>
                <a:cs typeface="Calibri"/>
              </a:rPr>
              <a:t> de 2 is nee </a:t>
            </a:r>
            <a:r>
              <a:rPr lang="en-US" dirty="0" err="1">
                <a:latin typeface="Calibri"/>
                <a:cs typeface="Calibri"/>
              </a:rPr>
              <a:t>fase</a:t>
            </a:r>
            <a:r>
              <a:rPr lang="en-US" dirty="0">
                <a:latin typeface="Calibri"/>
                <a:cs typeface="Calibri"/>
              </a:rPr>
              <a:t>.</a:t>
            </a:r>
          </a:p>
          <a:p>
            <a:r>
              <a:rPr lang="en-US" dirty="0">
                <a:latin typeface="Calibri"/>
                <a:ea typeface="Calibri"/>
                <a:cs typeface="Calibri"/>
              </a:rPr>
              <a:t>Hier </a:t>
            </a:r>
            <a:r>
              <a:rPr lang="en-US" dirty="0" err="1">
                <a:latin typeface="Calibri"/>
                <a:ea typeface="Calibri"/>
                <a:cs typeface="Calibri"/>
              </a:rPr>
              <a:t>geven</a:t>
            </a:r>
            <a:r>
              <a:rPr lang="en-US" dirty="0">
                <a:latin typeface="Calibri"/>
                <a:ea typeface="Calibri"/>
                <a:cs typeface="Calibri"/>
              </a:rPr>
              <a:t> </a:t>
            </a:r>
            <a:r>
              <a:rPr lang="en-US" dirty="0" err="1">
                <a:latin typeface="Calibri"/>
                <a:ea typeface="Calibri"/>
                <a:cs typeface="Calibri"/>
              </a:rPr>
              <a:t>ouders</a:t>
            </a:r>
            <a:r>
              <a:rPr lang="en-US" dirty="0">
                <a:latin typeface="Calibri"/>
                <a:ea typeface="Calibri"/>
                <a:cs typeface="Calibri"/>
              </a:rPr>
              <a:t> </a:t>
            </a:r>
            <a:r>
              <a:rPr lang="en-US" dirty="0" err="1">
                <a:latin typeface="Calibri"/>
                <a:ea typeface="Calibri"/>
                <a:cs typeface="Calibri"/>
              </a:rPr>
              <a:t>aan</a:t>
            </a:r>
            <a:r>
              <a:rPr lang="en-US" dirty="0">
                <a:latin typeface="Calibri"/>
                <a:ea typeface="Calibri"/>
                <a:cs typeface="Calibri"/>
              </a:rPr>
              <a:t> </a:t>
            </a:r>
            <a:r>
              <a:rPr lang="en-US" dirty="0" err="1">
                <a:latin typeface="Calibri"/>
                <a:ea typeface="Calibri"/>
                <a:cs typeface="Calibri"/>
              </a:rPr>
              <a:t>dat</a:t>
            </a:r>
            <a:r>
              <a:rPr lang="en-US" dirty="0">
                <a:latin typeface="Calibri"/>
                <a:ea typeface="Calibri"/>
                <a:cs typeface="Calibri"/>
              </a:rPr>
              <a:t> ze </a:t>
            </a:r>
            <a:r>
              <a:rPr lang="en-US" dirty="0" err="1">
                <a:latin typeface="Calibri"/>
                <a:ea typeface="Calibri"/>
                <a:cs typeface="Calibri"/>
              </a:rPr>
              <a:t>een</a:t>
            </a:r>
            <a:r>
              <a:rPr lang="en-US" dirty="0">
                <a:latin typeface="Calibri"/>
                <a:ea typeface="Calibri"/>
                <a:cs typeface="Calibri"/>
              </a:rPr>
              <a:t> </a:t>
            </a:r>
            <a:r>
              <a:rPr lang="en-US" dirty="0" err="1">
                <a:latin typeface="Calibri"/>
                <a:ea typeface="Calibri"/>
                <a:cs typeface="Calibri"/>
              </a:rPr>
              <a:t>manier</a:t>
            </a:r>
            <a:r>
              <a:rPr lang="en-US" dirty="0">
                <a:latin typeface="Calibri"/>
                <a:ea typeface="Calibri"/>
                <a:cs typeface="Calibri"/>
              </a:rPr>
              <a:t> </a:t>
            </a:r>
            <a:r>
              <a:rPr lang="en-US" dirty="0" err="1">
                <a:latin typeface="Calibri"/>
                <a:ea typeface="Calibri"/>
                <a:cs typeface="Calibri"/>
              </a:rPr>
              <a:t>hebben</a:t>
            </a:r>
            <a:r>
              <a:rPr lang="en-US" dirty="0">
                <a:latin typeface="Calibri"/>
                <a:ea typeface="Calibri"/>
                <a:cs typeface="Calibri"/>
              </a:rPr>
              <a:t> </a:t>
            </a:r>
            <a:r>
              <a:rPr lang="en-US" dirty="0" err="1">
                <a:latin typeface="Calibri"/>
                <a:ea typeface="Calibri"/>
                <a:cs typeface="Calibri"/>
              </a:rPr>
              <a:t>gevonden</a:t>
            </a:r>
            <a:r>
              <a:rPr lang="en-US" dirty="0">
                <a:latin typeface="Calibri"/>
                <a:ea typeface="Calibri"/>
                <a:cs typeface="Calibri"/>
              </a:rPr>
              <a:t> om die </a:t>
            </a:r>
            <a:r>
              <a:rPr lang="en-US" dirty="0" err="1">
                <a:latin typeface="Calibri"/>
                <a:ea typeface="Calibri"/>
                <a:cs typeface="Calibri"/>
              </a:rPr>
              <a:t>ballen</a:t>
            </a:r>
            <a:r>
              <a:rPr lang="en-US" dirty="0">
                <a:latin typeface="Calibri"/>
                <a:ea typeface="Calibri"/>
                <a:cs typeface="Calibri"/>
              </a:rPr>
              <a:t> min of </a:t>
            </a:r>
            <a:r>
              <a:rPr lang="en-US" dirty="0" err="1">
                <a:latin typeface="Calibri"/>
                <a:ea typeface="Calibri"/>
                <a:cs typeface="Calibri"/>
              </a:rPr>
              <a:t>meer</a:t>
            </a:r>
            <a:r>
              <a:rPr lang="en-US" dirty="0">
                <a:latin typeface="Calibri"/>
                <a:ea typeface="Calibri"/>
                <a:cs typeface="Calibri"/>
              </a:rPr>
              <a:t> in de </a:t>
            </a:r>
            <a:r>
              <a:rPr lang="en-US" dirty="0" err="1">
                <a:latin typeface="Calibri"/>
                <a:ea typeface="Calibri"/>
                <a:cs typeface="Calibri"/>
              </a:rPr>
              <a:t>lucht</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houden</a:t>
            </a:r>
            <a:r>
              <a:rPr lang="en-US" dirty="0">
                <a:latin typeface="Calibri"/>
                <a:ea typeface="Calibri"/>
                <a:cs typeface="Calibri"/>
              </a:rPr>
              <a:t>. Maar </a:t>
            </a:r>
            <a:r>
              <a:rPr lang="en-US" dirty="0" err="1">
                <a:latin typeface="Calibri"/>
                <a:ea typeface="Calibri"/>
                <a:cs typeface="Calibri"/>
              </a:rPr>
              <a:t>dat</a:t>
            </a:r>
            <a:r>
              <a:rPr lang="en-US" dirty="0">
                <a:latin typeface="Calibri"/>
                <a:ea typeface="Calibri"/>
                <a:cs typeface="Calibri"/>
              </a:rPr>
              <a:t> er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weinig</a:t>
            </a:r>
            <a:r>
              <a:rPr lang="en-US" dirty="0">
                <a:latin typeface="Calibri"/>
                <a:ea typeface="Calibri"/>
                <a:cs typeface="Calibri"/>
              </a:rPr>
              <a:t> </a:t>
            </a:r>
            <a:r>
              <a:rPr lang="en-US" dirty="0" err="1">
                <a:latin typeface="Calibri"/>
                <a:ea typeface="Calibri"/>
                <a:cs typeface="Calibri"/>
              </a:rPr>
              <a:t>tijd</a:t>
            </a:r>
            <a:r>
              <a:rPr lang="en-US" dirty="0">
                <a:latin typeface="Calibri"/>
                <a:ea typeface="Calibri"/>
                <a:cs typeface="Calibri"/>
              </a:rPr>
              <a:t> is </a:t>
            </a:r>
            <a:r>
              <a:rPr lang="en-US" dirty="0" err="1">
                <a:latin typeface="Calibri"/>
                <a:ea typeface="Calibri"/>
                <a:cs typeface="Calibri"/>
              </a:rPr>
              <a:t>voor</a:t>
            </a:r>
            <a:r>
              <a:rPr lang="en-US" dirty="0">
                <a:latin typeface="Calibri"/>
                <a:ea typeface="Calibri"/>
                <a:cs typeface="Calibri"/>
              </a:rPr>
              <a:t> </a:t>
            </a:r>
            <a:r>
              <a:rPr lang="en-US" dirty="0" err="1">
                <a:latin typeface="Calibri"/>
                <a:ea typeface="Calibri"/>
                <a:cs typeface="Calibri"/>
              </a:rPr>
              <a:t>ontspanning</a:t>
            </a:r>
            <a:r>
              <a:rPr lang="en-US" dirty="0">
                <a:latin typeface="Calibri"/>
                <a:ea typeface="Calibri"/>
                <a:cs typeface="Calibri"/>
              </a:rPr>
              <a:t>. </a:t>
            </a:r>
          </a:p>
          <a:p>
            <a:endParaRPr lang="nl-BE"/>
          </a:p>
          <a:p>
            <a:r>
              <a:rPr lang="nl-BE" dirty="0"/>
              <a:t>We hebben meer nood aan steun vanuit de directe omgeving. Dat betekent, familie, vrienden, eventueel andere ouders die dichtbij staan. Praten en ervaringen uitwisselen. </a:t>
            </a:r>
          </a:p>
          <a:p>
            <a:r>
              <a:rPr lang="nl-BE" dirty="0"/>
              <a:t>Vaak schamen we ons om steun te vragen. Vanuit het idee dat we alles onder controle horen te hebben. </a:t>
            </a:r>
            <a:r>
              <a:rPr lang="nl-BE"/>
              <a:t>Alles</a:t>
            </a:r>
            <a:r>
              <a:rPr lang="nl-BE" dirty="0"/>
              <a:t> moet perfect lopen. </a:t>
            </a:r>
            <a:endParaRPr lang="en-US" dirty="0"/>
          </a:p>
          <a:p>
            <a:r>
              <a:rPr lang="nl-BE" dirty="0"/>
              <a:t>Tenslotte geven ouders aan meer nood te hebben aan geduld in deze fase. </a:t>
            </a:r>
          </a:p>
          <a:p>
            <a:r>
              <a:rPr lang="nl-BE" dirty="0"/>
              <a:t>Soms hebben we het zelf lastig, is het moeilijk om rustig of geduldig te blijven. Wat doe we dan met die gevoelens. Dan zijn we terug bij de levensvaardigheden die helpen onze veerkracht te versterken. Waaronder de emotieregulatie. </a:t>
            </a:r>
            <a:r>
              <a:rPr lang="nl-BE" dirty="0" err="1"/>
              <a:t>HEt</a:t>
            </a:r>
            <a:r>
              <a:rPr lang="nl-BE" dirty="0"/>
              <a:t> reguleren van onze emoties</a:t>
            </a:r>
            <a:endParaRPr lang="en-US" dirty="0"/>
          </a:p>
        </p:txBody>
      </p:sp>
      <p:sp>
        <p:nvSpPr>
          <p:cNvPr id="4" name="Slide Number Placeholder 3"/>
          <p:cNvSpPr>
            <a:spLocks noGrp="1"/>
          </p:cNvSpPr>
          <p:nvPr>
            <p:ph type="sldNum" sz="quarter" idx="5"/>
          </p:nvPr>
        </p:nvSpPr>
        <p:spPr/>
        <p:txBody>
          <a:bodyPr/>
          <a:lstStyle/>
          <a:p>
            <a:fld id="{FFCFB236-4D59-A54D-87E4-75F7598CDDC6}" type="slidenum">
              <a:rPr lang="nl-BE" smtClean="0"/>
              <a:t>15</a:t>
            </a:fld>
            <a:endParaRPr lang="nl-BE"/>
          </a:p>
        </p:txBody>
      </p:sp>
    </p:spTree>
    <p:extLst>
      <p:ext uri="{BB962C8B-B14F-4D97-AF65-F5344CB8AC3E}">
        <p14:creationId xmlns:p14="http://schemas.microsoft.com/office/powerpoint/2010/main" val="1924608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Nathalie </a:t>
            </a:r>
            <a:r>
              <a:rPr lang="en-US" err="1">
                <a:latin typeface="Calibri"/>
                <a:ea typeface="Calibri"/>
                <a:cs typeface="Calibri"/>
              </a:rPr>
              <a:t>Levensvaardigheden</a:t>
            </a:r>
            <a:r>
              <a:rPr lang="en-US">
                <a:latin typeface="Calibri"/>
                <a:ea typeface="Calibri"/>
                <a:cs typeface="Calibri"/>
              </a:rPr>
              <a:t> </a:t>
            </a:r>
            <a:r>
              <a:rPr lang="en-US" err="1">
                <a:latin typeface="Calibri"/>
                <a:ea typeface="Calibri"/>
                <a:cs typeface="Calibri"/>
              </a:rPr>
              <a:t>zijn</a:t>
            </a:r>
            <a:r>
              <a:rPr lang="en-US">
                <a:latin typeface="Calibri"/>
                <a:ea typeface="Calibri"/>
                <a:cs typeface="Calibri"/>
              </a:rPr>
              <a:t> </a:t>
            </a:r>
            <a:r>
              <a:rPr lang="en-US" err="1">
                <a:latin typeface="Calibri"/>
                <a:ea typeface="Calibri"/>
                <a:cs typeface="Calibri"/>
              </a:rPr>
              <a:t>factoren</a:t>
            </a:r>
            <a:r>
              <a:rPr lang="en-US">
                <a:latin typeface="Calibri"/>
                <a:ea typeface="Calibri"/>
                <a:cs typeface="Calibri"/>
              </a:rPr>
              <a:t> die </a:t>
            </a:r>
            <a:r>
              <a:rPr lang="en-US" err="1">
                <a:latin typeface="Calibri"/>
                <a:ea typeface="Calibri"/>
                <a:cs typeface="Calibri"/>
              </a:rPr>
              <a:t>veerkracht</a:t>
            </a:r>
            <a:r>
              <a:rPr lang="en-US">
                <a:latin typeface="Calibri"/>
                <a:ea typeface="Calibri"/>
                <a:cs typeface="Calibri"/>
              </a:rPr>
              <a:t> </a:t>
            </a:r>
            <a:r>
              <a:rPr lang="en-US" err="1">
                <a:latin typeface="Calibri"/>
                <a:ea typeface="Calibri"/>
                <a:cs typeface="Calibri"/>
              </a:rPr>
              <a:t>versterken</a:t>
            </a:r>
            <a:r>
              <a:rPr lang="en-US">
                <a:latin typeface="Calibri"/>
                <a:ea typeface="Calibri"/>
                <a:cs typeface="Calibri"/>
              </a:rPr>
              <a:t>.</a:t>
            </a:r>
            <a:endParaRPr lang="en-US">
              <a:latin typeface="Calibri"/>
              <a:cs typeface="Calibri"/>
            </a:endParaRPr>
          </a:p>
          <a:p>
            <a:r>
              <a:rPr lang="en-US">
                <a:latin typeface="Calibri"/>
                <a:cs typeface="Calibri"/>
              </a:rPr>
              <a:t>= </a:t>
            </a:r>
            <a:r>
              <a:rPr lang="en-US"/>
              <a:t>Dit </a:t>
            </a:r>
            <a:r>
              <a:rPr lang="en-US" err="1"/>
              <a:t>zijn</a:t>
            </a:r>
            <a:r>
              <a:rPr lang="en-US"/>
              <a:t> </a:t>
            </a:r>
            <a:r>
              <a:rPr lang="en-US" err="1"/>
              <a:t>vaardigheden</a:t>
            </a:r>
            <a:r>
              <a:rPr lang="en-US"/>
              <a:t> die </a:t>
            </a:r>
            <a:r>
              <a:rPr lang="en-US" err="1"/>
              <a:t>ons</a:t>
            </a:r>
            <a:r>
              <a:rPr lang="en-US"/>
              <a:t> </a:t>
            </a:r>
            <a:r>
              <a:rPr lang="en-US" err="1"/>
              <a:t>helpen</a:t>
            </a:r>
            <a:r>
              <a:rPr lang="en-US"/>
              <a:t> met </a:t>
            </a:r>
            <a:r>
              <a:rPr lang="en-US" err="1"/>
              <a:t>alledaagse</a:t>
            </a:r>
            <a:r>
              <a:rPr lang="en-US"/>
              <a:t> </a:t>
            </a:r>
            <a:r>
              <a:rPr lang="en-US" err="1"/>
              <a:t>en</a:t>
            </a:r>
            <a:r>
              <a:rPr lang="en-US"/>
              <a:t> </a:t>
            </a:r>
            <a:r>
              <a:rPr lang="en-US" err="1"/>
              <a:t>moeilijke</a:t>
            </a:r>
            <a:r>
              <a:rPr lang="en-US"/>
              <a:t> </a:t>
            </a:r>
            <a:r>
              <a:rPr lang="en-US" err="1"/>
              <a:t>situaties</a:t>
            </a:r>
            <a:r>
              <a:rPr lang="en-US"/>
              <a:t> in het </a:t>
            </a:r>
            <a:r>
              <a:rPr lang="en-US" err="1"/>
              <a:t>leven</a:t>
            </a:r>
            <a:r>
              <a:rPr lang="en-US"/>
              <a:t> om </a:t>
            </a:r>
            <a:r>
              <a:rPr lang="en-US" err="1"/>
              <a:t>te</a:t>
            </a:r>
            <a:r>
              <a:rPr lang="en-US"/>
              <a:t> </a:t>
            </a:r>
            <a:r>
              <a:rPr lang="en-US" err="1"/>
              <a:t>gaan</a:t>
            </a:r>
            <a:r>
              <a:rPr lang="en-US"/>
              <a:t>.</a:t>
            </a:r>
          </a:p>
          <a:p>
            <a:r>
              <a:rPr lang="en-US" err="1">
                <a:latin typeface="Calibri"/>
                <a:cs typeface="Calibri"/>
              </a:rPr>
              <a:t>Voorbeeld</a:t>
            </a:r>
            <a:r>
              <a:rPr lang="en-US">
                <a:latin typeface="Calibri"/>
                <a:cs typeface="Calibri"/>
              </a:rPr>
              <a:t>: w</a:t>
            </a:r>
            <a:r>
              <a:rPr lang="nl-NL" err="1"/>
              <a:t>anneer</a:t>
            </a:r>
            <a:r>
              <a:rPr lang="nl-NL"/>
              <a:t> een peuter de grenzen opzoekt, vraagt het van ons een grote dosis zelfvertrouwen (“ik kan hiermee om”), maar ook veel </a:t>
            </a:r>
            <a:r>
              <a:rPr lang="nl-NL" err="1"/>
              <a:t>zelfmanagment</a:t>
            </a:r>
            <a:r>
              <a:rPr lang="nl-NL"/>
              <a:t> om het hoofd koel te houden (“ik kan mijn eigen emoties (boosheid, wanhoop, stress) reguleren en laat deze niet de overhand krijgen).  Om ons te kunnen verplaatsen in ons kind, hebben we </a:t>
            </a:r>
            <a:r>
              <a:rPr lang="nl-NL" err="1"/>
              <a:t>empatisch</a:t>
            </a:r>
            <a:r>
              <a:rPr lang="nl-NL"/>
              <a:t> vermogen nodig. Om van onze fouten te kunnen leren is het belangrijk dat we kritisch kunnen nadenken over ons eigen gedrag. Tenslotte is het belangrijk dat we ons gesteund kunnen voelen (en onenigheden later bespreekbaar maken). Dit vraagt dan weer goede communicatie en relatievaardigheden van de ouder. </a:t>
            </a:r>
          </a:p>
          <a:p>
            <a:r>
              <a:rPr lang="nl-NL"/>
              <a:t>Wij gaan hier verder in op de </a:t>
            </a:r>
            <a:r>
              <a:rPr lang="nl-NL" err="1"/>
              <a:t>levensvaardiheid</a:t>
            </a:r>
            <a:r>
              <a:rPr lang="nl-NL"/>
              <a:t> "omgaan met emoties". Omdat veel ouders aangeven geduldiger te willen zijn.</a:t>
            </a:r>
          </a:p>
        </p:txBody>
      </p:sp>
      <p:sp>
        <p:nvSpPr>
          <p:cNvPr id="4" name="Slide Number Placeholder 3"/>
          <p:cNvSpPr>
            <a:spLocks noGrp="1"/>
          </p:cNvSpPr>
          <p:nvPr>
            <p:ph type="sldNum" sz="quarter" idx="5"/>
          </p:nvPr>
        </p:nvSpPr>
        <p:spPr/>
        <p:txBody>
          <a:bodyPr/>
          <a:lstStyle/>
          <a:p>
            <a:fld id="{FFCFB236-4D59-A54D-87E4-75F7598CDDC6}" type="slidenum">
              <a:rPr lang="nl-BE" smtClean="0"/>
              <a:t>16</a:t>
            </a:fld>
            <a:endParaRPr lang="nl-BE"/>
          </a:p>
        </p:txBody>
      </p:sp>
    </p:spTree>
    <p:extLst>
      <p:ext uri="{BB962C8B-B14F-4D97-AF65-F5344CB8AC3E}">
        <p14:creationId xmlns:p14="http://schemas.microsoft.com/office/powerpoint/2010/main" val="2246689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t>Glenda: </a:t>
            </a:r>
            <a:endParaRPr lang="nl-NL" dirty="0"/>
          </a:p>
          <a:p>
            <a:r>
              <a:rPr lang="en-US" b="1" dirty="0"/>
              <a:t>Stel u 2 </a:t>
            </a:r>
            <a:r>
              <a:rPr lang="en-US" b="1" dirty="0" err="1"/>
              <a:t>evenwijdige</a:t>
            </a:r>
            <a:r>
              <a:rPr lang="en-US" b="1" dirty="0"/>
              <a:t> </a:t>
            </a:r>
            <a:r>
              <a:rPr lang="en-US" b="1" dirty="0" err="1"/>
              <a:t>lijnen</a:t>
            </a:r>
            <a:r>
              <a:rPr lang="en-US" b="1" dirty="0"/>
              <a:t> </a:t>
            </a:r>
            <a:r>
              <a:rPr lang="en-US" b="1" dirty="0" err="1"/>
              <a:t>voor</a:t>
            </a:r>
            <a:r>
              <a:rPr lang="en-US" b="1" dirty="0"/>
              <a:t>. En </a:t>
            </a:r>
            <a:r>
              <a:rPr lang="en-US" b="1" dirty="0" err="1"/>
              <a:t>binnen</a:t>
            </a:r>
            <a:r>
              <a:rPr lang="en-US" b="1" dirty="0"/>
              <a:t> die </a:t>
            </a:r>
            <a:r>
              <a:rPr lang="en-US" b="1" dirty="0" err="1"/>
              <a:t>lijnen</a:t>
            </a:r>
            <a:r>
              <a:rPr lang="en-US" b="1" dirty="0"/>
              <a:t>, is de zone </a:t>
            </a:r>
            <a:r>
              <a:rPr lang="en-US" b="1" dirty="0" err="1"/>
              <a:t>waarin</a:t>
            </a:r>
            <a:r>
              <a:rPr lang="en-US" b="1" dirty="0"/>
              <a:t> we </a:t>
            </a:r>
            <a:r>
              <a:rPr lang="en-US" b="1" dirty="0" err="1"/>
              <a:t>rustig</a:t>
            </a:r>
            <a:r>
              <a:rPr lang="en-US" b="1" dirty="0"/>
              <a:t>, </a:t>
            </a:r>
            <a:r>
              <a:rPr lang="en-US" b="1" dirty="0" err="1"/>
              <a:t>normaal</a:t>
            </a:r>
            <a:r>
              <a:rPr lang="en-US" b="1" dirty="0"/>
              <a:t> </a:t>
            </a:r>
            <a:r>
              <a:rPr lang="en-US" b="1" dirty="0" err="1"/>
              <a:t>kalm</a:t>
            </a:r>
            <a:r>
              <a:rPr lang="en-US" b="1" dirty="0"/>
              <a:t> </a:t>
            </a:r>
            <a:r>
              <a:rPr lang="en-US" b="1" dirty="0" err="1"/>
              <a:t>functioneren</a:t>
            </a:r>
            <a:r>
              <a:rPr lang="en-US" b="1" dirty="0"/>
              <a:t>. Kunnen </a:t>
            </a:r>
            <a:r>
              <a:rPr lang="en-US" b="1" dirty="0" err="1"/>
              <a:t>nadenken</a:t>
            </a:r>
            <a:r>
              <a:rPr lang="en-US" b="1" dirty="0"/>
              <a:t>, </a:t>
            </a:r>
            <a:r>
              <a:rPr lang="en-US" b="1" dirty="0" err="1"/>
              <a:t>spreken</a:t>
            </a:r>
            <a:r>
              <a:rPr lang="en-US" b="1" dirty="0"/>
              <a:t>, </a:t>
            </a:r>
            <a:r>
              <a:rPr lang="en-US" b="1" dirty="0" err="1"/>
              <a:t>vanuit</a:t>
            </a:r>
            <a:r>
              <a:rPr lang="en-US" b="1" dirty="0"/>
              <a:t> </a:t>
            </a:r>
            <a:r>
              <a:rPr lang="en-US" b="1" dirty="0" err="1"/>
              <a:t>vertrouwen</a:t>
            </a:r>
            <a:r>
              <a:rPr lang="en-US" b="1" dirty="0"/>
              <a:t>. Boven de </a:t>
            </a:r>
            <a:r>
              <a:rPr lang="en-US" b="1" dirty="0" err="1"/>
              <a:t>bovenste</a:t>
            </a:r>
            <a:r>
              <a:rPr lang="en-US" b="1" dirty="0"/>
              <a:t> </a:t>
            </a:r>
            <a:r>
              <a:rPr lang="en-US" b="1" dirty="0" err="1"/>
              <a:t>lijn</a:t>
            </a:r>
            <a:r>
              <a:rPr lang="en-US" b="1" dirty="0"/>
              <a:t> is de zone van </a:t>
            </a:r>
            <a:r>
              <a:rPr lang="en-US" b="1" dirty="0" err="1"/>
              <a:t>hyperarousel</a:t>
            </a:r>
            <a:r>
              <a:rPr lang="en-US" b="1" dirty="0"/>
              <a:t>, of </a:t>
            </a:r>
            <a:r>
              <a:rPr lang="en-US" b="1" dirty="0" err="1"/>
              <a:t>te</a:t>
            </a:r>
            <a:r>
              <a:rPr lang="en-US" b="1" dirty="0"/>
              <a:t> </a:t>
            </a:r>
            <a:r>
              <a:rPr lang="en-US" b="1" dirty="0" err="1"/>
              <a:t>hoge</a:t>
            </a:r>
            <a:r>
              <a:rPr lang="en-US" b="1" dirty="0"/>
              <a:t> spanning. De zone </a:t>
            </a:r>
            <a:r>
              <a:rPr lang="en-US" b="1" dirty="0" err="1"/>
              <a:t>waarin</a:t>
            </a:r>
            <a:r>
              <a:rPr lang="en-US" b="1" dirty="0"/>
              <a:t> we stress, angst </a:t>
            </a:r>
            <a:r>
              <a:rPr lang="en-US" b="1" dirty="0" err="1"/>
              <a:t>hebben</a:t>
            </a:r>
            <a:r>
              <a:rPr lang="en-US" b="1" dirty="0"/>
              <a:t>, </a:t>
            </a:r>
            <a:r>
              <a:rPr lang="en-US" b="1" dirty="0" err="1"/>
              <a:t>vechten</a:t>
            </a:r>
            <a:r>
              <a:rPr lang="en-US" b="1" dirty="0"/>
              <a:t>, </a:t>
            </a:r>
            <a:r>
              <a:rPr lang="en-US" b="1" dirty="0" err="1"/>
              <a:t>vluchten</a:t>
            </a:r>
            <a:r>
              <a:rPr lang="en-US" b="1" dirty="0"/>
              <a:t>, minder </a:t>
            </a:r>
            <a:r>
              <a:rPr lang="en-US" b="1" dirty="0" err="1"/>
              <a:t>goed</a:t>
            </a:r>
            <a:r>
              <a:rPr lang="en-US" b="1" dirty="0"/>
              <a:t> </a:t>
            </a:r>
            <a:r>
              <a:rPr lang="en-US" b="1" dirty="0" err="1"/>
              <a:t>kunnen</a:t>
            </a:r>
            <a:r>
              <a:rPr lang="en-US" b="1" dirty="0"/>
              <a:t> </a:t>
            </a:r>
            <a:r>
              <a:rPr lang="en-US" b="1" dirty="0" err="1"/>
              <a:t>nadenken</a:t>
            </a:r>
            <a:r>
              <a:rPr lang="en-US" b="1" dirty="0"/>
              <a:t>. </a:t>
            </a:r>
            <a:endParaRPr lang="en-US"/>
          </a:p>
          <a:p>
            <a:r>
              <a:rPr lang="en-US" b="1" dirty="0"/>
              <a:t>En dan de zone </a:t>
            </a:r>
            <a:r>
              <a:rPr lang="en-US" b="1" dirty="0" err="1"/>
              <a:t>onderaan</a:t>
            </a:r>
            <a:r>
              <a:rPr lang="en-US" b="1" dirty="0"/>
              <a:t>, is die van </a:t>
            </a:r>
            <a:r>
              <a:rPr lang="en-US" b="1" dirty="0" err="1"/>
              <a:t>hypoarousel</a:t>
            </a:r>
            <a:r>
              <a:rPr lang="en-US" b="1" dirty="0"/>
              <a:t>, of </a:t>
            </a:r>
            <a:r>
              <a:rPr lang="en-US" b="1" dirty="0" err="1"/>
              <a:t>te</a:t>
            </a:r>
            <a:r>
              <a:rPr lang="en-US" b="1" dirty="0"/>
              <a:t> </a:t>
            </a:r>
            <a:r>
              <a:rPr lang="en-US" b="1" dirty="0" err="1"/>
              <a:t>lage</a:t>
            </a:r>
            <a:r>
              <a:rPr lang="en-US" b="1" dirty="0"/>
              <a:t> spanning. Dat is zo </a:t>
            </a:r>
            <a:r>
              <a:rPr lang="en-US" b="1" dirty="0" err="1"/>
              <a:t>aan</a:t>
            </a:r>
            <a:r>
              <a:rPr lang="en-US" b="1" dirty="0"/>
              <a:t> de </a:t>
            </a:r>
            <a:r>
              <a:rPr lang="en-US" b="1" dirty="0" err="1"/>
              <a:t>grond</a:t>
            </a:r>
            <a:r>
              <a:rPr lang="en-US" b="1" dirty="0"/>
              <a:t> </a:t>
            </a:r>
            <a:r>
              <a:rPr lang="en-US" b="1" dirty="0" err="1"/>
              <a:t>genageld</a:t>
            </a:r>
            <a:r>
              <a:rPr lang="en-US" b="1" dirty="0"/>
              <a:t> </a:t>
            </a:r>
            <a:r>
              <a:rPr lang="en-US" b="1" dirty="0" err="1"/>
              <a:t>staan</a:t>
            </a:r>
            <a:r>
              <a:rPr lang="en-US" b="1" dirty="0"/>
              <a:t>, </a:t>
            </a:r>
            <a:r>
              <a:rPr lang="en-US" b="1" dirty="0" err="1"/>
              <a:t>een</a:t>
            </a:r>
            <a:r>
              <a:rPr lang="en-US" b="1" dirty="0"/>
              <a:t> </a:t>
            </a:r>
            <a:r>
              <a:rPr lang="en-US" b="1" dirty="0" err="1"/>
              <a:t>lege</a:t>
            </a:r>
            <a:r>
              <a:rPr lang="en-US" b="1" dirty="0"/>
              <a:t> </a:t>
            </a:r>
            <a:r>
              <a:rPr lang="en-US" b="1" dirty="0" err="1"/>
              <a:t>starende</a:t>
            </a:r>
            <a:r>
              <a:rPr lang="en-US" b="1" dirty="0"/>
              <a:t> </a:t>
            </a:r>
            <a:r>
              <a:rPr lang="en-US" b="1" dirty="0" err="1"/>
              <a:t>blik</a:t>
            </a:r>
            <a:r>
              <a:rPr lang="en-US" b="1" dirty="0"/>
              <a:t> </a:t>
            </a:r>
            <a:r>
              <a:rPr lang="en-US" b="1" dirty="0" err="1"/>
              <a:t>hebben</a:t>
            </a:r>
            <a:r>
              <a:rPr lang="en-US" b="1" dirty="0"/>
              <a:t>. We </a:t>
            </a:r>
            <a:r>
              <a:rPr lang="en-US" b="1" dirty="0" err="1"/>
              <a:t>voelen</a:t>
            </a:r>
            <a:r>
              <a:rPr lang="en-US" b="1" dirty="0"/>
              <a:t> minder dan. </a:t>
            </a:r>
            <a:r>
              <a:rPr lang="en-US" b="1" dirty="0" err="1"/>
              <a:t>Evolutionair</a:t>
            </a:r>
            <a:r>
              <a:rPr lang="en-US" b="1" dirty="0"/>
              <a:t> </a:t>
            </a:r>
            <a:r>
              <a:rPr lang="en-US" b="1" dirty="0" err="1"/>
              <a:t>gezien</a:t>
            </a:r>
            <a:r>
              <a:rPr lang="en-US" b="1" dirty="0"/>
              <a:t>, is </a:t>
            </a:r>
            <a:r>
              <a:rPr lang="en-US" b="1" dirty="0" err="1"/>
              <a:t>dat</a:t>
            </a:r>
            <a:r>
              <a:rPr lang="en-US" b="1" dirty="0"/>
              <a:t> </a:t>
            </a:r>
            <a:r>
              <a:rPr lang="en-US" b="1" dirty="0" err="1"/>
              <a:t>vergelijkbaar</a:t>
            </a:r>
            <a:r>
              <a:rPr lang="en-US" b="1" dirty="0"/>
              <a:t> met "u </a:t>
            </a:r>
            <a:r>
              <a:rPr lang="en-US" b="1" dirty="0" err="1"/>
              <a:t>voor</a:t>
            </a:r>
            <a:r>
              <a:rPr lang="en-US" b="1" dirty="0"/>
              <a:t> </a:t>
            </a:r>
            <a:r>
              <a:rPr lang="en-US" b="1" dirty="0" err="1"/>
              <a:t>dood</a:t>
            </a:r>
            <a:r>
              <a:rPr lang="en-US" b="1" dirty="0"/>
              <a:t> </a:t>
            </a:r>
            <a:r>
              <a:rPr lang="en-US" b="1" dirty="0" err="1"/>
              <a:t>houden</a:t>
            </a:r>
            <a:r>
              <a:rPr lang="en-US" b="1" dirty="0"/>
              <a:t>", </a:t>
            </a:r>
            <a:r>
              <a:rPr lang="en-US" b="1" dirty="0" err="1"/>
              <a:t>omdat</a:t>
            </a:r>
            <a:r>
              <a:rPr lang="en-US" b="1" dirty="0"/>
              <a:t> </a:t>
            </a:r>
            <a:r>
              <a:rPr lang="en-US" b="1" dirty="0" err="1"/>
              <a:t>een</a:t>
            </a:r>
            <a:r>
              <a:rPr lang="en-US" b="1" dirty="0"/>
              <a:t> </a:t>
            </a:r>
            <a:r>
              <a:rPr lang="en-US" b="1" dirty="0" err="1"/>
              <a:t>lijk</a:t>
            </a:r>
            <a:r>
              <a:rPr lang="en-US" b="1" dirty="0"/>
              <a:t> </a:t>
            </a:r>
            <a:r>
              <a:rPr lang="en-US" b="1" dirty="0" err="1"/>
              <a:t>niet</a:t>
            </a:r>
            <a:r>
              <a:rPr lang="en-US" b="1" dirty="0"/>
              <a:t> door de </a:t>
            </a:r>
            <a:r>
              <a:rPr lang="en-US" b="1" dirty="0" err="1"/>
              <a:t>leeuw</a:t>
            </a:r>
            <a:r>
              <a:rPr lang="en-US" b="1" dirty="0"/>
              <a:t> </a:t>
            </a:r>
            <a:r>
              <a:rPr lang="en-US" b="1" dirty="0" err="1"/>
              <a:t>wordt</a:t>
            </a:r>
            <a:r>
              <a:rPr lang="en-US" b="1" dirty="0"/>
              <a:t> </a:t>
            </a:r>
            <a:r>
              <a:rPr lang="en-US" b="1" dirty="0" err="1"/>
              <a:t>opgegeten</a:t>
            </a:r>
            <a:r>
              <a:rPr lang="en-US" b="1" dirty="0"/>
              <a:t>. </a:t>
            </a:r>
          </a:p>
          <a:p>
            <a:endParaRPr lang="en-US" b="1"/>
          </a:p>
          <a:p>
            <a:r>
              <a:rPr lang="en-US" b="1" dirty="0"/>
              <a:t>In </a:t>
            </a:r>
            <a:r>
              <a:rPr lang="en-US" b="1" dirty="0" err="1"/>
              <a:t>een</a:t>
            </a:r>
            <a:r>
              <a:rPr lang="en-US" b="1" dirty="0"/>
              <a:t> </a:t>
            </a:r>
            <a:r>
              <a:rPr lang="en-US" b="1" dirty="0" err="1"/>
              <a:t>gewone</a:t>
            </a:r>
            <a:r>
              <a:rPr lang="en-US" b="1" dirty="0"/>
              <a:t> </a:t>
            </a:r>
            <a:r>
              <a:rPr lang="en-US" b="1" dirty="0" err="1"/>
              <a:t>spanningstoestand</a:t>
            </a:r>
            <a:r>
              <a:rPr lang="en-US" b="1" dirty="0"/>
              <a:t> </a:t>
            </a:r>
            <a:r>
              <a:rPr lang="en-US" b="1" dirty="0" err="1"/>
              <a:t>zijn</a:t>
            </a:r>
            <a:r>
              <a:rPr lang="en-US" b="1" dirty="0"/>
              <a:t> </a:t>
            </a:r>
            <a:r>
              <a:rPr lang="en-US" b="1" dirty="0" err="1"/>
              <a:t>ons</a:t>
            </a:r>
            <a:r>
              <a:rPr lang="en-US" b="1" dirty="0"/>
              <a:t> </a:t>
            </a:r>
            <a:r>
              <a:rPr lang="en-US" b="1" dirty="0" err="1"/>
              <a:t>voelen</a:t>
            </a:r>
            <a:r>
              <a:rPr lang="en-US" b="1" dirty="0"/>
              <a:t> </a:t>
            </a:r>
            <a:r>
              <a:rPr lang="en-US" b="1" dirty="0" err="1"/>
              <a:t>en</a:t>
            </a:r>
            <a:r>
              <a:rPr lang="en-US" b="1" dirty="0"/>
              <a:t> </a:t>
            </a:r>
            <a:r>
              <a:rPr lang="en-US" b="1" dirty="0" err="1"/>
              <a:t>denken</a:t>
            </a:r>
            <a:r>
              <a:rPr lang="en-US" b="1" dirty="0"/>
              <a:t> min of </a:t>
            </a:r>
            <a:r>
              <a:rPr lang="en-US" b="1" dirty="0" err="1"/>
              <a:t>meer</a:t>
            </a:r>
            <a:r>
              <a:rPr lang="en-US" b="1" dirty="0"/>
              <a:t> in </a:t>
            </a:r>
            <a:r>
              <a:rPr lang="en-US" b="1" dirty="0" err="1"/>
              <a:t>evenwicht</a:t>
            </a:r>
            <a:r>
              <a:rPr lang="en-US" b="1" dirty="0"/>
              <a:t>.</a:t>
            </a:r>
            <a:r>
              <a:rPr lang="en-US" dirty="0"/>
              <a:t> </a:t>
            </a:r>
            <a:r>
              <a:rPr lang="en-US" dirty="0" err="1"/>
              <a:t>Onze</a:t>
            </a:r>
            <a:r>
              <a:rPr lang="en-US" dirty="0"/>
              <a:t> </a:t>
            </a:r>
            <a:r>
              <a:rPr lang="en-US" dirty="0" err="1"/>
              <a:t>gevoelens</a:t>
            </a:r>
            <a:r>
              <a:rPr lang="en-US" dirty="0"/>
              <a:t> </a:t>
            </a:r>
            <a:r>
              <a:rPr lang="en-US" dirty="0" err="1"/>
              <a:t>schommelen</a:t>
            </a:r>
            <a:r>
              <a:rPr lang="en-US" dirty="0"/>
              <a:t> </a:t>
            </a:r>
            <a:r>
              <a:rPr lang="en-US" dirty="0" err="1"/>
              <a:t>hierbij</a:t>
            </a:r>
            <a:r>
              <a:rPr lang="en-US" dirty="0"/>
              <a:t> </a:t>
            </a:r>
            <a:r>
              <a:rPr lang="en-US" dirty="0" err="1"/>
              <a:t>doorheen</a:t>
            </a:r>
            <a:r>
              <a:rPr lang="en-US" dirty="0"/>
              <a:t> de </a:t>
            </a:r>
            <a:r>
              <a:rPr lang="en-US" dirty="0" err="1"/>
              <a:t>dag</a:t>
            </a:r>
            <a:r>
              <a:rPr lang="en-US" dirty="0"/>
              <a:t>. We </a:t>
            </a:r>
            <a:r>
              <a:rPr lang="en-US" dirty="0" err="1"/>
              <a:t>kunnen</a:t>
            </a:r>
            <a:r>
              <a:rPr lang="en-US" dirty="0"/>
              <a:t> </a:t>
            </a:r>
            <a:r>
              <a:rPr lang="en-US" dirty="0" err="1"/>
              <a:t>ons</a:t>
            </a:r>
            <a:r>
              <a:rPr lang="en-US" dirty="0"/>
              <a:t> </a:t>
            </a:r>
            <a:r>
              <a:rPr lang="en-US" dirty="0" err="1"/>
              <a:t>afwisselend</a:t>
            </a:r>
            <a:r>
              <a:rPr lang="en-US" dirty="0"/>
              <a:t> </a:t>
            </a:r>
            <a:r>
              <a:rPr lang="en-US" dirty="0" err="1"/>
              <a:t>kalm</a:t>
            </a:r>
            <a:r>
              <a:rPr lang="en-US" dirty="0"/>
              <a:t>, </a:t>
            </a:r>
            <a:r>
              <a:rPr lang="en-US" dirty="0" err="1"/>
              <a:t>meer</a:t>
            </a:r>
            <a:r>
              <a:rPr lang="en-US" dirty="0"/>
              <a:t> </a:t>
            </a:r>
            <a:r>
              <a:rPr lang="en-US" dirty="0" err="1"/>
              <a:t>gespannen</a:t>
            </a:r>
            <a:r>
              <a:rPr lang="en-US" dirty="0"/>
              <a:t>, </a:t>
            </a:r>
            <a:r>
              <a:rPr lang="en-US" dirty="0" err="1"/>
              <a:t>vrolijk</a:t>
            </a:r>
            <a:r>
              <a:rPr lang="en-US" dirty="0"/>
              <a:t>, </a:t>
            </a:r>
            <a:r>
              <a:rPr lang="en-US" dirty="0" err="1"/>
              <a:t>teleurgesteld</a:t>
            </a:r>
            <a:r>
              <a:rPr lang="en-US" dirty="0"/>
              <a:t>, </a:t>
            </a:r>
            <a:r>
              <a:rPr lang="en-US" dirty="0" err="1"/>
              <a:t>energiek</a:t>
            </a:r>
            <a:r>
              <a:rPr lang="en-US" dirty="0"/>
              <a:t> of </a:t>
            </a:r>
            <a:r>
              <a:rPr lang="en-US" dirty="0" err="1"/>
              <a:t>moe</a:t>
            </a:r>
            <a:r>
              <a:rPr lang="en-US" dirty="0"/>
              <a:t> </a:t>
            </a:r>
            <a:r>
              <a:rPr lang="en-US" dirty="0" err="1"/>
              <a:t>voelen</a:t>
            </a:r>
            <a:r>
              <a:rPr lang="en-US" dirty="0"/>
              <a:t>. Maar we </a:t>
            </a:r>
            <a:r>
              <a:rPr lang="en-US" dirty="0" err="1"/>
              <a:t>kunnen</a:t>
            </a:r>
            <a:r>
              <a:rPr lang="en-US" dirty="0"/>
              <a:t> </a:t>
            </a:r>
            <a:r>
              <a:rPr lang="en-US" dirty="0" err="1"/>
              <a:t>wel</a:t>
            </a:r>
            <a:r>
              <a:rPr lang="en-US" dirty="0"/>
              <a:t> </a:t>
            </a:r>
            <a:r>
              <a:rPr lang="en-US" dirty="0" err="1"/>
              <a:t>redelijke</a:t>
            </a:r>
            <a:r>
              <a:rPr lang="en-US" dirty="0"/>
              <a:t> </a:t>
            </a:r>
            <a:r>
              <a:rPr lang="en-US" dirty="0" err="1"/>
              <a:t>beslissingen</a:t>
            </a:r>
            <a:r>
              <a:rPr lang="en-US" dirty="0"/>
              <a:t> </a:t>
            </a:r>
            <a:r>
              <a:rPr lang="en-US" dirty="0" err="1"/>
              <a:t>nemen</a:t>
            </a:r>
            <a:r>
              <a:rPr lang="en-US" dirty="0"/>
              <a:t>, </a:t>
            </a:r>
            <a:r>
              <a:rPr lang="en-US" dirty="0" err="1"/>
              <a:t>waarbij</a:t>
            </a:r>
            <a:r>
              <a:rPr lang="en-US" dirty="0"/>
              <a:t> we </a:t>
            </a:r>
            <a:r>
              <a:rPr lang="en-US" dirty="0" err="1"/>
              <a:t>rekening</a:t>
            </a:r>
            <a:r>
              <a:rPr lang="en-US" dirty="0"/>
              <a:t> </a:t>
            </a:r>
            <a:r>
              <a:rPr lang="en-US" dirty="0" err="1"/>
              <a:t>houden</a:t>
            </a:r>
            <a:r>
              <a:rPr lang="en-US" dirty="0"/>
              <a:t> met wat </a:t>
            </a:r>
            <a:r>
              <a:rPr lang="en-US" dirty="0" err="1"/>
              <a:t>ons</a:t>
            </a:r>
            <a:r>
              <a:rPr lang="en-US" dirty="0"/>
              <a:t> </a:t>
            </a:r>
            <a:r>
              <a:rPr lang="en-US" dirty="0" err="1"/>
              <a:t>gevoel</a:t>
            </a:r>
            <a:r>
              <a:rPr lang="en-US" dirty="0"/>
              <a:t> </a:t>
            </a:r>
            <a:r>
              <a:rPr lang="en-US" dirty="0" err="1"/>
              <a:t>zegt</a:t>
            </a:r>
            <a:r>
              <a:rPr lang="en-US" dirty="0"/>
              <a:t>.</a:t>
            </a:r>
            <a:endParaRPr lang="nl-NL"/>
          </a:p>
          <a:p>
            <a:r>
              <a:rPr lang="en-US" b="1" dirty="0"/>
              <a:t>we </a:t>
            </a:r>
            <a:r>
              <a:rPr lang="en-US" b="1" dirty="0" err="1"/>
              <a:t>kunnen</a:t>
            </a:r>
            <a:r>
              <a:rPr lang="en-US" b="1" dirty="0"/>
              <a:t> </a:t>
            </a:r>
            <a:r>
              <a:rPr lang="en-US" b="1" dirty="0" err="1"/>
              <a:t>ook</a:t>
            </a:r>
            <a:r>
              <a:rPr lang="en-US" b="1" dirty="0"/>
              <a:t> </a:t>
            </a:r>
            <a:r>
              <a:rPr lang="en-US" b="1" dirty="0" err="1"/>
              <a:t>uit</a:t>
            </a:r>
            <a:r>
              <a:rPr lang="en-US" b="1" dirty="0"/>
              <a:t> </a:t>
            </a:r>
            <a:r>
              <a:rPr lang="en-US" b="1" dirty="0" err="1"/>
              <a:t>evenwicht</a:t>
            </a:r>
            <a:r>
              <a:rPr lang="en-US" b="1" dirty="0"/>
              <a:t> </a:t>
            </a:r>
            <a:r>
              <a:rPr lang="en-US" b="1" dirty="0" err="1"/>
              <a:t>geraken</a:t>
            </a:r>
            <a:r>
              <a:rPr lang="en-US" b="1" dirty="0"/>
              <a:t> </a:t>
            </a:r>
            <a:r>
              <a:rPr lang="en-US" b="1" dirty="0" err="1"/>
              <a:t>en</a:t>
            </a:r>
            <a:r>
              <a:rPr lang="en-US" b="1" dirty="0"/>
              <a:t> dan </a:t>
            </a:r>
            <a:r>
              <a:rPr lang="en-US" b="1" dirty="0" err="1"/>
              <a:t>gaan</a:t>
            </a:r>
            <a:r>
              <a:rPr lang="en-US" b="1" dirty="0"/>
              <a:t> we </a:t>
            </a:r>
            <a:r>
              <a:rPr lang="en-US" b="1" dirty="0" err="1"/>
              <a:t>uit</a:t>
            </a:r>
            <a:r>
              <a:rPr lang="en-US" b="1" dirty="0"/>
              <a:t> de zone. </a:t>
            </a:r>
          </a:p>
          <a:p>
            <a:pPr marL="285750" indent="-285750">
              <a:buFont typeface="Arial"/>
              <a:buChar char="•"/>
            </a:pPr>
            <a:endParaRPr lang="en-US" dirty="0"/>
          </a:p>
          <a:p>
            <a:r>
              <a:rPr lang="en-US" b="1" dirty="0"/>
              <a:t>Mogen we nooit </a:t>
            </a:r>
            <a:r>
              <a:rPr lang="en-US" b="1" err="1"/>
              <a:t>heftige</a:t>
            </a:r>
            <a:r>
              <a:rPr lang="en-US" b="1" dirty="0"/>
              <a:t> </a:t>
            </a:r>
            <a:r>
              <a:rPr lang="en-US" b="1" err="1"/>
              <a:t>gevoelens</a:t>
            </a:r>
            <a:r>
              <a:rPr lang="en-US" b="1" dirty="0"/>
              <a:t> </a:t>
            </a:r>
            <a:r>
              <a:rPr lang="en-US" b="1" err="1"/>
              <a:t>hebben</a:t>
            </a:r>
            <a:r>
              <a:rPr lang="en-US" b="1" dirty="0"/>
              <a:t>? </a:t>
            </a:r>
            <a:r>
              <a:rPr lang="en-US" b="1" err="1"/>
              <a:t>Natuurlijk</a:t>
            </a:r>
            <a:r>
              <a:rPr lang="en-US" b="1" dirty="0"/>
              <a:t> </a:t>
            </a:r>
            <a:r>
              <a:rPr lang="en-US" b="1" err="1"/>
              <a:t>wel</a:t>
            </a:r>
            <a:r>
              <a:rPr lang="en-US" b="1" dirty="0"/>
              <a:t>, </a:t>
            </a:r>
            <a:r>
              <a:rPr lang="en-US" b="1" err="1"/>
              <a:t>soms</a:t>
            </a:r>
            <a:r>
              <a:rPr lang="en-US" b="1" dirty="0"/>
              <a:t> </a:t>
            </a:r>
            <a:r>
              <a:rPr lang="en-US" b="1" err="1"/>
              <a:t>kan</a:t>
            </a:r>
            <a:r>
              <a:rPr lang="en-US" b="1" dirty="0"/>
              <a:t> </a:t>
            </a:r>
            <a:r>
              <a:rPr lang="en-US" b="1" err="1"/>
              <a:t>dit</a:t>
            </a:r>
            <a:r>
              <a:rPr lang="en-US" b="1" dirty="0"/>
              <a:t> </a:t>
            </a:r>
            <a:r>
              <a:rPr lang="en-US" b="1" err="1"/>
              <a:t>gewoon</a:t>
            </a:r>
            <a:r>
              <a:rPr lang="en-US" b="1" dirty="0"/>
              <a:t> </a:t>
            </a:r>
            <a:r>
              <a:rPr lang="en-US" b="1" err="1"/>
              <a:t>niet</a:t>
            </a:r>
            <a:r>
              <a:rPr lang="en-US" b="1" dirty="0"/>
              <a:t> </a:t>
            </a:r>
            <a:r>
              <a:rPr lang="en-US" b="1" err="1"/>
              <a:t>anders</a:t>
            </a:r>
            <a:r>
              <a:rPr lang="en-US" b="1" dirty="0"/>
              <a:t>. I</a:t>
            </a:r>
            <a:r>
              <a:rPr lang="en-US" dirty="0"/>
              <a:t>n </a:t>
            </a:r>
            <a:r>
              <a:rPr lang="en-US" err="1"/>
              <a:t>bepaalde</a:t>
            </a:r>
            <a:r>
              <a:rPr lang="en-US" dirty="0"/>
              <a:t> </a:t>
            </a:r>
            <a:r>
              <a:rPr lang="en-US" err="1"/>
              <a:t>situaties</a:t>
            </a:r>
            <a:r>
              <a:rPr lang="en-US" dirty="0"/>
              <a:t> is het heel </a:t>
            </a:r>
            <a:r>
              <a:rPr lang="en-US" err="1"/>
              <a:t>normaal</a:t>
            </a:r>
            <a:r>
              <a:rPr lang="en-US" dirty="0"/>
              <a:t> </a:t>
            </a:r>
            <a:r>
              <a:rPr lang="en-US" err="1"/>
              <a:t>dat</a:t>
            </a:r>
            <a:r>
              <a:rPr lang="en-US" dirty="0"/>
              <a:t> we </a:t>
            </a:r>
            <a:r>
              <a:rPr lang="en-US" err="1"/>
              <a:t>gevoelens</a:t>
            </a:r>
            <a:r>
              <a:rPr lang="en-US" dirty="0"/>
              <a:t> </a:t>
            </a:r>
            <a:r>
              <a:rPr lang="en-US" err="1"/>
              <a:t>ervaren</a:t>
            </a:r>
            <a:r>
              <a:rPr lang="en-US" dirty="0"/>
              <a:t> die </a:t>
            </a:r>
            <a:r>
              <a:rPr lang="en-US" err="1"/>
              <a:t>heftig</a:t>
            </a:r>
            <a:r>
              <a:rPr lang="en-US" dirty="0"/>
              <a:t> </a:t>
            </a:r>
            <a:r>
              <a:rPr lang="en-US" err="1"/>
              <a:t>zijn</a:t>
            </a:r>
            <a:r>
              <a:rPr lang="en-US" dirty="0"/>
              <a:t>. Ons</a:t>
            </a:r>
            <a:r>
              <a:rPr lang="en-US" b="1" dirty="0"/>
              <a:t> </a:t>
            </a:r>
            <a:r>
              <a:rPr lang="en-US" b="1" err="1"/>
              <a:t>spanningsniveau</a:t>
            </a:r>
            <a:r>
              <a:rPr lang="en-US" b="1" dirty="0"/>
              <a:t> is dan </a:t>
            </a:r>
            <a:r>
              <a:rPr lang="en-US" b="1" err="1"/>
              <a:t>eigenlijk</a:t>
            </a:r>
            <a:r>
              <a:rPr lang="en-US" b="1" dirty="0"/>
              <a:t> </a:t>
            </a:r>
            <a:r>
              <a:rPr lang="en-US" b="1" err="1"/>
              <a:t>aangepast</a:t>
            </a:r>
            <a:r>
              <a:rPr lang="en-US" b="1" dirty="0"/>
              <a:t> </a:t>
            </a:r>
            <a:r>
              <a:rPr lang="en-US" b="1" err="1"/>
              <a:t>aan</a:t>
            </a:r>
            <a:r>
              <a:rPr lang="en-US" b="1" dirty="0"/>
              <a:t> de </a:t>
            </a:r>
            <a:r>
              <a:rPr lang="en-US" b="1" err="1"/>
              <a:t>omstandigheden</a:t>
            </a:r>
            <a:r>
              <a:rPr lang="en-US" b="1" dirty="0"/>
              <a:t>.</a:t>
            </a:r>
            <a:endParaRPr lang="en-US"/>
          </a:p>
          <a:p>
            <a:r>
              <a:rPr lang="en-US" dirty="0"/>
              <a:t>Soms is </a:t>
            </a:r>
            <a:r>
              <a:rPr lang="en-US" err="1"/>
              <a:t>ons</a:t>
            </a:r>
            <a:r>
              <a:rPr lang="en-US" dirty="0"/>
              <a:t> </a:t>
            </a:r>
            <a:r>
              <a:rPr lang="en-US" err="1"/>
              <a:t>spanningsniveau</a:t>
            </a:r>
            <a:r>
              <a:rPr lang="en-US" dirty="0"/>
              <a:t> </a:t>
            </a:r>
            <a:r>
              <a:rPr lang="en-US" err="1"/>
              <a:t>gewoon</a:t>
            </a:r>
            <a:r>
              <a:rPr lang="en-US" dirty="0"/>
              <a:t> </a:t>
            </a:r>
            <a:r>
              <a:rPr lang="en-US" b="1" err="1"/>
              <a:t>niet</a:t>
            </a:r>
            <a:r>
              <a:rPr lang="en-US" b="1" dirty="0"/>
              <a:t> in </a:t>
            </a:r>
            <a:r>
              <a:rPr lang="en-US" b="1" err="1"/>
              <a:t>verhouding</a:t>
            </a:r>
            <a:r>
              <a:rPr lang="en-US" dirty="0"/>
              <a:t> tot de </a:t>
            </a:r>
            <a:r>
              <a:rPr lang="en-US" err="1"/>
              <a:t>situatie</a:t>
            </a:r>
            <a:r>
              <a:rPr lang="en-US" dirty="0"/>
              <a:t>. En dan is het </a:t>
            </a:r>
            <a:r>
              <a:rPr lang="en-US" err="1"/>
              <a:t>belangrijk</a:t>
            </a:r>
            <a:r>
              <a:rPr lang="en-US" dirty="0"/>
              <a:t> </a:t>
            </a:r>
            <a:r>
              <a:rPr lang="en-US" err="1"/>
              <a:t>dat</a:t>
            </a:r>
            <a:r>
              <a:rPr lang="en-US" dirty="0"/>
              <a:t> we </a:t>
            </a:r>
            <a:r>
              <a:rPr lang="en-US" err="1"/>
              <a:t>onszelf</a:t>
            </a:r>
            <a:r>
              <a:rPr lang="en-US" dirty="0"/>
              <a:t> </a:t>
            </a:r>
            <a:r>
              <a:rPr lang="en-US" err="1"/>
              <a:t>kunnen</a:t>
            </a:r>
            <a:r>
              <a:rPr lang="en-US" dirty="0"/>
              <a:t> </a:t>
            </a:r>
            <a:r>
              <a:rPr lang="en-US" b="1" err="1"/>
              <a:t>kalmeren</a:t>
            </a:r>
            <a:r>
              <a:rPr lang="en-US" b="1" dirty="0"/>
              <a:t>. </a:t>
            </a:r>
            <a:r>
              <a:rPr lang="en-US" err="1"/>
              <a:t>Zodat</a:t>
            </a:r>
            <a:r>
              <a:rPr lang="en-US" dirty="0"/>
              <a:t> we </a:t>
            </a:r>
            <a:r>
              <a:rPr lang="en-US" err="1"/>
              <a:t>geen</a:t>
            </a:r>
            <a:r>
              <a:rPr lang="en-US" dirty="0"/>
              <a:t> </a:t>
            </a:r>
            <a:r>
              <a:rPr lang="en-US" err="1"/>
              <a:t>impulsieve</a:t>
            </a:r>
            <a:r>
              <a:rPr lang="en-US" dirty="0"/>
              <a:t> </a:t>
            </a:r>
            <a:r>
              <a:rPr lang="en-US" err="1"/>
              <a:t>dingen</a:t>
            </a:r>
            <a:r>
              <a:rPr lang="en-US" dirty="0"/>
              <a:t> </a:t>
            </a:r>
            <a:r>
              <a:rPr lang="en-US" err="1"/>
              <a:t>doen</a:t>
            </a:r>
            <a:r>
              <a:rPr lang="en-US" dirty="0"/>
              <a:t> </a:t>
            </a:r>
            <a:r>
              <a:rPr lang="en-US" err="1"/>
              <a:t>waarbij</a:t>
            </a:r>
            <a:r>
              <a:rPr lang="en-US" dirty="0"/>
              <a:t> we </a:t>
            </a:r>
            <a:r>
              <a:rPr lang="en-US" err="1"/>
              <a:t>onszelf</a:t>
            </a:r>
            <a:r>
              <a:rPr lang="en-US" dirty="0"/>
              <a:t> of </a:t>
            </a:r>
            <a:r>
              <a:rPr lang="en-US" err="1"/>
              <a:t>anderen</a:t>
            </a:r>
            <a:r>
              <a:rPr lang="en-US" dirty="0"/>
              <a:t> </a:t>
            </a:r>
            <a:r>
              <a:rPr lang="en-US" err="1"/>
              <a:t>schade</a:t>
            </a:r>
            <a:r>
              <a:rPr lang="en-US" dirty="0"/>
              <a:t> </a:t>
            </a:r>
            <a:r>
              <a:rPr lang="en-US" err="1"/>
              <a:t>toebrengen</a:t>
            </a:r>
            <a:r>
              <a:rPr lang="en-US" dirty="0"/>
              <a:t>.  </a:t>
            </a:r>
          </a:p>
          <a:p>
            <a:endParaRPr lang="en-US" b="1">
              <a:latin typeface="Aptos"/>
              <a:ea typeface="Calibri"/>
              <a:cs typeface="Calibri"/>
            </a:endParaRPr>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18</a:t>
            </a:fld>
            <a:endParaRPr lang="nl-BE"/>
          </a:p>
        </p:txBody>
      </p:sp>
    </p:spTree>
    <p:extLst>
      <p:ext uri="{BB962C8B-B14F-4D97-AF65-F5344CB8AC3E}">
        <p14:creationId xmlns:p14="http://schemas.microsoft.com/office/powerpoint/2010/main" val="2442590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err="1"/>
              <a:t>NAthalie</a:t>
            </a:r>
            <a:r>
              <a:rPr lang="en-US" b="1" dirty="0"/>
              <a:t>:</a:t>
            </a:r>
            <a:endParaRPr lang="nl-NL" dirty="0"/>
          </a:p>
          <a:p>
            <a:r>
              <a:rPr lang="en-US" b="1" dirty="0" err="1"/>
              <a:t>Staan</a:t>
            </a:r>
            <a:r>
              <a:rPr lang="en-US" b="1" dirty="0"/>
              <a:t> we </a:t>
            </a:r>
            <a:r>
              <a:rPr lang="en-US" b="1" dirty="0" err="1"/>
              <a:t>onder</a:t>
            </a:r>
            <a:r>
              <a:rPr lang="en-US" b="1" dirty="0"/>
              <a:t> stress dan </a:t>
            </a:r>
            <a:r>
              <a:rPr lang="en-US" b="1" dirty="0" err="1"/>
              <a:t>zal</a:t>
            </a:r>
            <a:r>
              <a:rPr lang="en-US" b="1" dirty="0"/>
              <a:t> de </a:t>
            </a:r>
            <a:r>
              <a:rPr lang="en-US" b="1" dirty="0" err="1"/>
              <a:t>optimale</a:t>
            </a:r>
            <a:r>
              <a:rPr lang="en-US" b="1" dirty="0"/>
              <a:t> (</a:t>
            </a:r>
            <a:r>
              <a:rPr lang="en-US" b="1" dirty="0" err="1"/>
              <a:t>normale</a:t>
            </a:r>
            <a:r>
              <a:rPr lang="en-US" b="1" dirty="0"/>
              <a:t>) </a:t>
            </a:r>
            <a:r>
              <a:rPr lang="en-US" b="1" dirty="0" err="1"/>
              <a:t>spanningszone</a:t>
            </a:r>
            <a:r>
              <a:rPr lang="en-US" b="1" dirty="0"/>
              <a:t> </a:t>
            </a:r>
            <a:r>
              <a:rPr lang="en-US" b="1" dirty="0" err="1"/>
              <a:t>kleiner</a:t>
            </a:r>
            <a:r>
              <a:rPr lang="en-US" b="1" dirty="0"/>
              <a:t> </a:t>
            </a:r>
            <a:r>
              <a:rPr lang="en-US" b="1" dirty="0" err="1"/>
              <a:t>worden</a:t>
            </a:r>
            <a:r>
              <a:rPr lang="en-US" b="1" dirty="0"/>
              <a:t>.</a:t>
            </a:r>
            <a:r>
              <a:rPr lang="en-US" dirty="0"/>
              <a:t> We </a:t>
            </a:r>
            <a:r>
              <a:rPr lang="en-US" dirty="0" err="1"/>
              <a:t>worden</a:t>
            </a:r>
            <a:r>
              <a:rPr lang="en-US" dirty="0"/>
              <a:t> </a:t>
            </a:r>
            <a:r>
              <a:rPr lang="en-US" dirty="0" err="1"/>
              <a:t>emotioneel</a:t>
            </a:r>
            <a:r>
              <a:rPr lang="en-US" dirty="0"/>
              <a:t> minder </a:t>
            </a:r>
            <a:r>
              <a:rPr lang="en-US" dirty="0" err="1"/>
              <a:t>weerbaar</a:t>
            </a:r>
            <a:r>
              <a:rPr lang="en-US" dirty="0"/>
              <a:t>, </a:t>
            </a:r>
            <a:r>
              <a:rPr lang="en-US" dirty="0" err="1"/>
              <a:t>waardoor</a:t>
            </a:r>
            <a:r>
              <a:rPr lang="en-US" dirty="0"/>
              <a:t> we </a:t>
            </a:r>
            <a:r>
              <a:rPr lang="en-US" dirty="0" err="1"/>
              <a:t>sneller</a:t>
            </a:r>
            <a:r>
              <a:rPr lang="en-US" dirty="0"/>
              <a:t> </a:t>
            </a:r>
            <a:r>
              <a:rPr lang="en-US" dirty="0" err="1"/>
              <a:t>overprikkeld</a:t>
            </a:r>
            <a:r>
              <a:rPr lang="en-US" dirty="0"/>
              <a:t> </a:t>
            </a:r>
            <a:r>
              <a:rPr lang="en-US" dirty="0" err="1"/>
              <a:t>worden</a:t>
            </a:r>
            <a:r>
              <a:rPr lang="en-US" dirty="0"/>
              <a:t>. Met </a:t>
            </a:r>
            <a:r>
              <a:rPr lang="en-US" dirty="0" err="1"/>
              <a:t>andere</a:t>
            </a:r>
            <a:r>
              <a:rPr lang="en-US" dirty="0"/>
              <a:t> </a:t>
            </a:r>
            <a:r>
              <a:rPr lang="en-US" dirty="0" err="1"/>
              <a:t>woorden</a:t>
            </a:r>
            <a:r>
              <a:rPr lang="en-US" dirty="0"/>
              <a:t> we </a:t>
            </a:r>
            <a:r>
              <a:rPr lang="en-US" dirty="0" err="1"/>
              <a:t>worden</a:t>
            </a:r>
            <a:r>
              <a:rPr lang="en-US" dirty="0"/>
              <a:t> </a:t>
            </a:r>
            <a:r>
              <a:rPr lang="en-US" dirty="0" err="1"/>
              <a:t>emotioneel</a:t>
            </a:r>
            <a:r>
              <a:rPr lang="en-US" dirty="0"/>
              <a:t> </a:t>
            </a:r>
            <a:r>
              <a:rPr lang="en-US" dirty="0" err="1"/>
              <a:t>meer</a:t>
            </a:r>
            <a:r>
              <a:rPr lang="en-US" dirty="0"/>
              <a:t> </a:t>
            </a:r>
            <a:r>
              <a:rPr lang="en-US" dirty="0" err="1"/>
              <a:t>kwetsbaar</a:t>
            </a:r>
            <a:r>
              <a:rPr lang="en-US" dirty="0"/>
              <a:t>. We </a:t>
            </a:r>
            <a:r>
              <a:rPr lang="en-US" dirty="0" err="1"/>
              <a:t>kunnen</a:t>
            </a:r>
            <a:r>
              <a:rPr lang="en-US" dirty="0"/>
              <a:t> minder </a:t>
            </a:r>
            <a:r>
              <a:rPr lang="en-US" dirty="0" err="1"/>
              <a:t>verdragen</a:t>
            </a:r>
            <a:r>
              <a:rPr lang="en-US" dirty="0"/>
              <a:t>. </a:t>
            </a:r>
            <a:endParaRPr lang="nl-NL" dirty="0"/>
          </a:p>
          <a:p>
            <a:r>
              <a:rPr lang="en-US" dirty="0"/>
              <a:t> We </a:t>
            </a:r>
            <a:r>
              <a:rPr lang="en-US" dirty="0" err="1"/>
              <a:t>doen</a:t>
            </a:r>
            <a:r>
              <a:rPr lang="en-US" dirty="0"/>
              <a:t> </a:t>
            </a:r>
            <a:r>
              <a:rPr lang="en-US" dirty="0" err="1"/>
              <a:t>mogelijk</a:t>
            </a:r>
            <a:r>
              <a:rPr lang="en-US" dirty="0"/>
              <a:t> </a:t>
            </a:r>
            <a:r>
              <a:rPr lang="en-US" dirty="0" err="1"/>
              <a:t>dingen</a:t>
            </a:r>
            <a:r>
              <a:rPr lang="en-US" dirty="0"/>
              <a:t> die we </a:t>
            </a:r>
            <a:r>
              <a:rPr lang="en-US" dirty="0" err="1"/>
              <a:t>normaal</a:t>
            </a:r>
            <a:r>
              <a:rPr lang="en-US" dirty="0"/>
              <a:t> </a:t>
            </a:r>
            <a:r>
              <a:rPr lang="en-US" dirty="0" err="1"/>
              <a:t>gezien</a:t>
            </a:r>
            <a:r>
              <a:rPr lang="en-US" dirty="0"/>
              <a:t> </a:t>
            </a:r>
            <a:r>
              <a:rPr lang="en-US" dirty="0" err="1"/>
              <a:t>niet</a:t>
            </a:r>
            <a:r>
              <a:rPr lang="en-US" dirty="0"/>
              <a:t> </a:t>
            </a:r>
            <a:r>
              <a:rPr lang="en-US" dirty="0" err="1"/>
              <a:t>zouden</a:t>
            </a:r>
            <a:r>
              <a:rPr lang="en-US" dirty="0"/>
              <a:t> </a:t>
            </a:r>
            <a:r>
              <a:rPr lang="en-US" dirty="0" err="1"/>
              <a:t>doen</a:t>
            </a:r>
            <a:r>
              <a:rPr lang="en-US" dirty="0"/>
              <a:t> </a:t>
            </a:r>
            <a:r>
              <a:rPr lang="en-US" dirty="0" err="1"/>
              <a:t>en</a:t>
            </a:r>
            <a:r>
              <a:rPr lang="en-US" dirty="0"/>
              <a:t> </a:t>
            </a:r>
            <a:r>
              <a:rPr lang="en-US" dirty="0" err="1"/>
              <a:t>eigenlijk</a:t>
            </a:r>
            <a:r>
              <a:rPr lang="en-US" dirty="0"/>
              <a:t> </a:t>
            </a:r>
            <a:r>
              <a:rPr lang="en-US" dirty="0" err="1"/>
              <a:t>ook</a:t>
            </a:r>
            <a:r>
              <a:rPr lang="en-US" dirty="0"/>
              <a:t> </a:t>
            </a:r>
            <a:r>
              <a:rPr lang="en-US" dirty="0" err="1"/>
              <a:t>niet</a:t>
            </a:r>
            <a:r>
              <a:rPr lang="en-US" dirty="0"/>
              <a:t> </a:t>
            </a:r>
            <a:r>
              <a:rPr lang="en-US" dirty="0" err="1"/>
              <a:t>willen</a:t>
            </a:r>
            <a:r>
              <a:rPr lang="en-US" dirty="0"/>
              <a:t> </a:t>
            </a:r>
            <a:r>
              <a:rPr lang="en-US" dirty="0" err="1"/>
              <a:t>doen</a:t>
            </a:r>
            <a:r>
              <a:rPr lang="en-US" dirty="0"/>
              <a:t>. Het </a:t>
            </a:r>
            <a:r>
              <a:rPr lang="en-US" dirty="0" err="1"/>
              <a:t>gaat</a:t>
            </a:r>
            <a:r>
              <a:rPr lang="en-US" dirty="0"/>
              <a:t> dan </a:t>
            </a:r>
            <a:r>
              <a:rPr lang="en-US" dirty="0" err="1"/>
              <a:t>bijvoorbeeld</a:t>
            </a:r>
            <a:r>
              <a:rPr lang="en-US" dirty="0"/>
              <a:t> om:</a:t>
            </a:r>
          </a:p>
          <a:p>
            <a:pPr marL="171450" indent="-171450">
              <a:buFont typeface="Arial"/>
              <a:buChar char="•"/>
            </a:pPr>
            <a:r>
              <a:rPr lang="en-US" dirty="0" err="1"/>
              <a:t>paniekaanvallen</a:t>
            </a:r>
            <a:r>
              <a:rPr lang="en-US" dirty="0"/>
              <a:t> </a:t>
            </a:r>
            <a:r>
              <a:rPr lang="en-US" dirty="0" err="1"/>
              <a:t>terwijl</a:t>
            </a:r>
            <a:r>
              <a:rPr lang="en-US" dirty="0"/>
              <a:t> </a:t>
            </a:r>
            <a:r>
              <a:rPr lang="en-US" dirty="0" err="1"/>
              <a:t>dat</a:t>
            </a:r>
            <a:r>
              <a:rPr lang="en-US" dirty="0"/>
              <a:t> </a:t>
            </a:r>
            <a:r>
              <a:rPr lang="en-US" dirty="0" err="1"/>
              <a:t>niet</a:t>
            </a:r>
            <a:r>
              <a:rPr lang="en-US" dirty="0"/>
              <a:t> </a:t>
            </a:r>
            <a:r>
              <a:rPr lang="en-US" dirty="0" err="1"/>
              <a:t>nodig</a:t>
            </a:r>
            <a:r>
              <a:rPr lang="en-US" dirty="0"/>
              <a:t> is</a:t>
            </a:r>
          </a:p>
          <a:p>
            <a:pPr marL="171450" indent="-171450">
              <a:buFont typeface="Arial"/>
              <a:buChar char="•"/>
            </a:pPr>
            <a:r>
              <a:rPr lang="en-US" dirty="0" err="1"/>
              <a:t>overdreven</a:t>
            </a:r>
            <a:r>
              <a:rPr lang="en-US" dirty="0"/>
              <a:t> boos </a:t>
            </a:r>
            <a:r>
              <a:rPr lang="en-US" dirty="0" err="1"/>
              <a:t>worden</a:t>
            </a:r>
            <a:r>
              <a:rPr lang="en-US" dirty="0"/>
              <a:t>, </a:t>
            </a:r>
            <a:r>
              <a:rPr lang="en-US" dirty="0" err="1"/>
              <a:t>agressie</a:t>
            </a:r>
            <a:r>
              <a:rPr lang="en-US" dirty="0"/>
              <a:t> of </a:t>
            </a:r>
            <a:r>
              <a:rPr lang="en-US" dirty="0" err="1"/>
              <a:t>woede</a:t>
            </a:r>
            <a:r>
              <a:rPr lang="en-US" dirty="0"/>
              <a:t> </a:t>
            </a:r>
            <a:r>
              <a:rPr lang="en-US" dirty="0" err="1"/>
              <a:t>uitbarstingen</a:t>
            </a:r>
            <a:endParaRPr lang="en-US" dirty="0"/>
          </a:p>
          <a:p>
            <a:pPr marL="171450" indent="-171450">
              <a:buFont typeface="Arial"/>
              <a:buChar char="•"/>
            </a:pPr>
            <a:r>
              <a:rPr lang="en-US" dirty="0" err="1"/>
              <a:t>Emotioneel</a:t>
            </a:r>
            <a:r>
              <a:rPr lang="en-US" dirty="0"/>
              <a:t> eten</a:t>
            </a:r>
          </a:p>
          <a:p>
            <a:pPr marL="171450" indent="-171450">
              <a:buFont typeface="Arial"/>
              <a:buChar char="•"/>
            </a:pPr>
            <a:r>
              <a:rPr lang="en-US" dirty="0" err="1"/>
              <a:t>Alc</a:t>
            </a:r>
            <a:r>
              <a:rPr lang="en-US" dirty="0"/>
              <a:t> of </a:t>
            </a:r>
            <a:r>
              <a:rPr lang="en-US" dirty="0" err="1"/>
              <a:t>druggebruik</a:t>
            </a:r>
            <a:endParaRPr lang="en-US" dirty="0"/>
          </a:p>
          <a:p>
            <a:pPr marL="171450" indent="-171450">
              <a:buFont typeface="Arial"/>
              <a:buChar char="•"/>
            </a:pPr>
            <a:r>
              <a:rPr lang="en-US" dirty="0">
                <a:latin typeface="Aptos"/>
                <a:ea typeface="Calibri"/>
                <a:cs typeface="Calibri"/>
              </a:rPr>
              <a:t>...</a:t>
            </a:r>
          </a:p>
          <a:p>
            <a:pPr marL="171450" indent="-171450">
              <a:buFont typeface="Arial"/>
              <a:buChar char="•"/>
            </a:pPr>
            <a:endParaRPr lang="en-US">
              <a:latin typeface="Aptos"/>
              <a:ea typeface="Calibri"/>
              <a:cs typeface="Calibri"/>
            </a:endParaRPr>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19</a:t>
            </a:fld>
            <a:endParaRPr lang="nl-BE"/>
          </a:p>
        </p:txBody>
      </p:sp>
    </p:spTree>
    <p:extLst>
      <p:ext uri="{BB962C8B-B14F-4D97-AF65-F5344CB8AC3E}">
        <p14:creationId xmlns:p14="http://schemas.microsoft.com/office/powerpoint/2010/main" val="1669317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Nathalie Een </a:t>
            </a:r>
            <a:r>
              <a:rPr lang="en-US" dirty="0" err="1"/>
              <a:t>aantal</a:t>
            </a:r>
            <a:r>
              <a:rPr lang="en-US" dirty="0"/>
              <a:t> </a:t>
            </a:r>
            <a:r>
              <a:rPr lang="en-US" b="1" dirty="0" err="1"/>
              <a:t>handvaten</a:t>
            </a:r>
            <a:r>
              <a:rPr lang="en-US" b="1" dirty="0"/>
              <a:t> </a:t>
            </a:r>
            <a:r>
              <a:rPr lang="en-US" b="1" dirty="0" err="1"/>
              <a:t>aanreiken</a:t>
            </a:r>
            <a:r>
              <a:rPr lang="en-US" b="1" dirty="0"/>
              <a:t> om </a:t>
            </a:r>
            <a:r>
              <a:rPr lang="en-US" b="1" dirty="0" err="1"/>
              <a:t>anders</a:t>
            </a:r>
            <a:r>
              <a:rPr lang="en-US" b="1" dirty="0"/>
              <a:t> met </a:t>
            </a:r>
            <a:r>
              <a:rPr lang="en-US" b="1" dirty="0" err="1"/>
              <a:t>onze</a:t>
            </a:r>
            <a:r>
              <a:rPr lang="en-US" b="1" dirty="0"/>
              <a:t> </a:t>
            </a:r>
            <a:r>
              <a:rPr lang="en-US" b="1" dirty="0" err="1"/>
              <a:t>gevoelens</a:t>
            </a:r>
            <a:r>
              <a:rPr lang="en-US" b="1" dirty="0"/>
              <a:t> om </a:t>
            </a:r>
            <a:r>
              <a:rPr lang="en-US" b="1" dirty="0" err="1"/>
              <a:t>te</a:t>
            </a:r>
            <a:r>
              <a:rPr lang="en-US" b="1" dirty="0"/>
              <a:t> </a:t>
            </a:r>
            <a:r>
              <a:rPr lang="en-US" b="1" dirty="0" err="1"/>
              <a:t>gaan</a:t>
            </a:r>
            <a:r>
              <a:rPr lang="en-US" dirty="0"/>
              <a:t> </a:t>
            </a:r>
            <a:r>
              <a:rPr lang="en-US" dirty="0" err="1"/>
              <a:t>en</a:t>
            </a:r>
            <a:r>
              <a:rPr lang="en-US" dirty="0"/>
              <a:t> </a:t>
            </a:r>
            <a:r>
              <a:rPr lang="en-US" dirty="0" err="1"/>
              <a:t>te</a:t>
            </a:r>
            <a:r>
              <a:rPr lang="en-US" dirty="0"/>
              <a:t> </a:t>
            </a:r>
            <a:r>
              <a:rPr lang="en-US" dirty="0" err="1"/>
              <a:t>voorkomen</a:t>
            </a:r>
            <a:r>
              <a:rPr lang="en-US" dirty="0"/>
              <a:t> </a:t>
            </a:r>
            <a:r>
              <a:rPr lang="en-US" dirty="0" err="1"/>
              <a:t>dat</a:t>
            </a:r>
            <a:r>
              <a:rPr lang="en-US" dirty="0"/>
              <a:t> ze met </a:t>
            </a:r>
            <a:r>
              <a:rPr lang="en-US" dirty="0" err="1"/>
              <a:t>ons</a:t>
            </a:r>
            <a:r>
              <a:rPr lang="en-US" dirty="0"/>
              <a:t> op de loop </a:t>
            </a:r>
            <a:r>
              <a:rPr lang="en-US" dirty="0" err="1"/>
              <a:t>gaan</a:t>
            </a:r>
            <a:r>
              <a:rPr lang="en-US" dirty="0"/>
              <a:t>. We </a:t>
            </a:r>
            <a:r>
              <a:rPr lang="en-US" dirty="0" err="1"/>
              <a:t>kunnen</a:t>
            </a:r>
            <a:r>
              <a:rPr lang="en-US" dirty="0"/>
              <a:t> </a:t>
            </a:r>
            <a:r>
              <a:rPr lang="en-US" dirty="0" err="1"/>
              <a:t>emotieregulatie</a:t>
            </a:r>
            <a:r>
              <a:rPr lang="en-US" dirty="0"/>
              <a:t> </a:t>
            </a:r>
            <a:r>
              <a:rPr lang="en-US" dirty="0" err="1"/>
              <a:t>ook</a:t>
            </a:r>
            <a:r>
              <a:rPr lang="en-US" dirty="0"/>
              <a:t> </a:t>
            </a:r>
            <a:r>
              <a:rPr lang="en-US" dirty="0" err="1"/>
              <a:t>wel</a:t>
            </a:r>
            <a:r>
              <a:rPr lang="en-US" dirty="0"/>
              <a:t> </a:t>
            </a:r>
            <a:r>
              <a:rPr lang="en-US" dirty="0" err="1"/>
              <a:t>verduidelijken</a:t>
            </a:r>
            <a:r>
              <a:rPr lang="en-US" dirty="0"/>
              <a:t> met het </a:t>
            </a:r>
            <a:r>
              <a:rPr lang="en-US" dirty="0" err="1"/>
              <a:t>verhaal</a:t>
            </a:r>
            <a:r>
              <a:rPr lang="en-US" dirty="0"/>
              <a:t> van </a:t>
            </a:r>
            <a:r>
              <a:rPr lang="en-US" dirty="0" err="1"/>
              <a:t>een</a:t>
            </a:r>
            <a:r>
              <a:rPr lang="en-US" dirty="0"/>
              <a:t> </a:t>
            </a:r>
            <a:r>
              <a:rPr lang="en-US" dirty="0" err="1"/>
              <a:t>airco</a:t>
            </a:r>
            <a:r>
              <a:rPr lang="en-US" dirty="0"/>
              <a:t>. </a:t>
            </a:r>
            <a:endParaRPr lang="nl-NL" dirty="0"/>
          </a:p>
          <a:p>
            <a:r>
              <a:rPr lang="en-US" dirty="0"/>
              <a:t>Je </a:t>
            </a:r>
            <a:r>
              <a:rPr lang="en-US" dirty="0" err="1"/>
              <a:t>kan</a:t>
            </a:r>
            <a:r>
              <a:rPr lang="en-US" dirty="0"/>
              <a:t> </a:t>
            </a:r>
            <a:r>
              <a:rPr lang="en-US" dirty="0" err="1"/>
              <a:t>hierbij</a:t>
            </a:r>
            <a:r>
              <a:rPr lang="en-US" dirty="0"/>
              <a:t> </a:t>
            </a:r>
            <a:r>
              <a:rPr lang="en-US" dirty="0" err="1"/>
              <a:t>stilstaan</a:t>
            </a:r>
            <a:r>
              <a:rPr lang="en-US" dirty="0"/>
              <a:t> </a:t>
            </a:r>
            <a:r>
              <a:rPr lang="en-US" dirty="0" err="1"/>
              <a:t>bij</a:t>
            </a:r>
            <a:r>
              <a:rPr lang="en-US" dirty="0"/>
              <a:t> het </a:t>
            </a:r>
            <a:r>
              <a:rPr lang="en-US" dirty="0" err="1"/>
              <a:t>proces</a:t>
            </a:r>
            <a:r>
              <a:rPr lang="en-US" dirty="0"/>
              <a:t> van </a:t>
            </a:r>
            <a:r>
              <a:rPr lang="en-US" dirty="0" err="1"/>
              <a:t>emotieregulatie</a:t>
            </a:r>
            <a:r>
              <a:rPr lang="en-US" dirty="0"/>
              <a:t>:</a:t>
            </a:r>
            <a:endParaRPr lang="nl-NL" dirty="0"/>
          </a:p>
          <a:p>
            <a:pPr marL="285750" indent="-285750">
              <a:buFont typeface="Arial"/>
              <a:buChar char="•"/>
            </a:pPr>
            <a:r>
              <a:rPr lang="en-US" dirty="0" err="1"/>
              <a:t>Herkennen</a:t>
            </a:r>
            <a:r>
              <a:rPr lang="en-US" dirty="0"/>
              <a:t> van </a:t>
            </a:r>
            <a:r>
              <a:rPr lang="en-US" dirty="0" err="1"/>
              <a:t>gevoelens</a:t>
            </a:r>
            <a:endParaRPr lang="nl-NL" dirty="0" err="1"/>
          </a:p>
          <a:p>
            <a:pPr marL="285750" indent="-285750">
              <a:buFont typeface="Arial"/>
              <a:buChar char="•"/>
            </a:pPr>
            <a:r>
              <a:rPr lang="en-US" dirty="0" err="1"/>
              <a:t>Benoemen</a:t>
            </a:r>
            <a:r>
              <a:rPr lang="en-US" dirty="0"/>
              <a:t> van </a:t>
            </a:r>
            <a:r>
              <a:rPr lang="en-US" dirty="0" err="1"/>
              <a:t>gevoelens</a:t>
            </a:r>
            <a:endParaRPr lang="nl-NL" dirty="0" err="1"/>
          </a:p>
          <a:p>
            <a:pPr marL="285750" indent="-285750">
              <a:buFont typeface="Arial"/>
              <a:buChar char="•"/>
            </a:pPr>
            <a:r>
              <a:rPr lang="en-US" dirty="0" err="1"/>
              <a:t>Omgaan</a:t>
            </a:r>
            <a:r>
              <a:rPr lang="en-US" dirty="0"/>
              <a:t> met </a:t>
            </a:r>
            <a:r>
              <a:rPr lang="en-US" dirty="0" err="1"/>
              <a:t>gevoelens</a:t>
            </a:r>
            <a:endParaRPr lang="nl-NL" dirty="0" err="1"/>
          </a:p>
          <a:p>
            <a:pPr marL="285750" indent="-285750">
              <a:buFont typeface="Arial"/>
              <a:buChar char="•"/>
            </a:pPr>
            <a:r>
              <a:rPr lang="en-US" dirty="0"/>
              <a:t>Wat er </a:t>
            </a:r>
            <a:r>
              <a:rPr lang="en-US" dirty="0" err="1"/>
              <a:t>gebeurt</a:t>
            </a:r>
            <a:r>
              <a:rPr lang="en-US" dirty="0"/>
              <a:t> </a:t>
            </a:r>
            <a:r>
              <a:rPr lang="en-US" dirty="0" err="1"/>
              <a:t>als</a:t>
            </a:r>
            <a:r>
              <a:rPr lang="en-US" dirty="0"/>
              <a:t> we </a:t>
            </a:r>
            <a:r>
              <a:rPr lang="en-US" dirty="0" err="1"/>
              <a:t>onze</a:t>
            </a:r>
            <a:r>
              <a:rPr lang="en-US" dirty="0"/>
              <a:t> </a:t>
            </a:r>
            <a:r>
              <a:rPr lang="en-US" dirty="0" err="1"/>
              <a:t>gevoelens</a:t>
            </a:r>
            <a:r>
              <a:rPr lang="en-US" dirty="0"/>
              <a:t> </a:t>
            </a:r>
            <a:r>
              <a:rPr lang="en-US" dirty="0" err="1"/>
              <a:t>gaan</a:t>
            </a:r>
            <a:r>
              <a:rPr lang="en-US" dirty="0"/>
              <a:t> </a:t>
            </a:r>
            <a:r>
              <a:rPr lang="en-US" dirty="0" err="1"/>
              <a:t>vermijden</a:t>
            </a:r>
            <a:endParaRPr lang="nl-NL" dirty="0" err="1"/>
          </a:p>
          <a:p>
            <a:pPr marL="285750" indent="-285750">
              <a:buFont typeface="Arial"/>
              <a:buChar char="•"/>
            </a:pPr>
            <a:r>
              <a:rPr lang="en-US" dirty="0" err="1"/>
              <a:t>Waardoor</a:t>
            </a:r>
            <a:r>
              <a:rPr lang="en-US" dirty="0"/>
              <a:t> </a:t>
            </a:r>
            <a:r>
              <a:rPr lang="en-US" dirty="0" err="1"/>
              <a:t>worden</a:t>
            </a:r>
            <a:r>
              <a:rPr lang="en-US" dirty="0"/>
              <a:t> </a:t>
            </a:r>
            <a:r>
              <a:rPr lang="en-US" dirty="0" err="1"/>
              <a:t>onze</a:t>
            </a:r>
            <a:r>
              <a:rPr lang="en-US" dirty="0"/>
              <a:t> </a:t>
            </a:r>
            <a:r>
              <a:rPr lang="en-US" dirty="0" err="1"/>
              <a:t>gevoelens</a:t>
            </a:r>
            <a:r>
              <a:rPr lang="en-US" dirty="0"/>
              <a:t> </a:t>
            </a:r>
            <a:r>
              <a:rPr lang="en-US" dirty="0" err="1"/>
              <a:t>uitgelokt</a:t>
            </a:r>
            <a:r>
              <a:rPr lang="en-US" dirty="0"/>
              <a:t> (of wat </a:t>
            </a:r>
            <a:r>
              <a:rPr lang="en-US" dirty="0" err="1"/>
              <a:t>zijn</a:t>
            </a:r>
            <a:r>
              <a:rPr lang="en-US" dirty="0"/>
              <a:t> de 'triggers')?</a:t>
            </a:r>
            <a:endParaRPr lang="nl-NL" dirty="0"/>
          </a:p>
          <a:p>
            <a:pPr marL="285750" indent="-285750">
              <a:buFont typeface="Arial"/>
              <a:buChar char="•"/>
            </a:pPr>
            <a:r>
              <a:rPr lang="en-US" dirty="0" err="1"/>
              <a:t>Gevoelens</a:t>
            </a:r>
            <a:r>
              <a:rPr lang="en-US" dirty="0"/>
              <a:t> </a:t>
            </a:r>
            <a:r>
              <a:rPr lang="en-US" dirty="0" err="1"/>
              <a:t>doorstaan</a:t>
            </a:r>
            <a:r>
              <a:rPr lang="en-US" dirty="0"/>
              <a:t>, </a:t>
            </a:r>
            <a:r>
              <a:rPr lang="en-US" dirty="0" err="1"/>
              <a:t>onszelf</a:t>
            </a:r>
            <a:r>
              <a:rPr lang="en-US" dirty="0"/>
              <a:t> </a:t>
            </a:r>
            <a:r>
              <a:rPr lang="en-US" dirty="0" err="1"/>
              <a:t>terug</a:t>
            </a:r>
            <a:r>
              <a:rPr lang="en-US" dirty="0"/>
              <a:t> </a:t>
            </a:r>
            <a:r>
              <a:rPr lang="en-US" dirty="0" err="1"/>
              <a:t>kalmeren</a:t>
            </a:r>
            <a:r>
              <a:rPr lang="en-US" dirty="0"/>
              <a:t> </a:t>
            </a:r>
            <a:r>
              <a:rPr lang="en-US" dirty="0" err="1"/>
              <a:t>en</a:t>
            </a:r>
            <a:r>
              <a:rPr lang="en-US" dirty="0"/>
              <a:t> </a:t>
            </a:r>
            <a:r>
              <a:rPr lang="en-US" dirty="0" err="1"/>
              <a:t>voorkomen</a:t>
            </a:r>
            <a:r>
              <a:rPr lang="en-US" dirty="0"/>
              <a:t> </a:t>
            </a:r>
            <a:r>
              <a:rPr lang="en-US" dirty="0" err="1"/>
              <a:t>dat</a:t>
            </a:r>
            <a:r>
              <a:rPr lang="en-US" dirty="0"/>
              <a:t> we </a:t>
            </a:r>
            <a:r>
              <a:rPr lang="en-US" dirty="0" err="1"/>
              <a:t>impulsief</a:t>
            </a:r>
            <a:r>
              <a:rPr lang="en-US" dirty="0"/>
              <a:t> </a:t>
            </a:r>
            <a:r>
              <a:rPr lang="en-US" dirty="0" err="1"/>
              <a:t>gedrag</a:t>
            </a:r>
            <a:r>
              <a:rPr lang="en-US" dirty="0"/>
              <a:t> </a:t>
            </a:r>
            <a:r>
              <a:rPr lang="en-US" dirty="0" err="1"/>
              <a:t>stellen</a:t>
            </a:r>
            <a:r>
              <a:rPr lang="en-US" dirty="0"/>
              <a:t> (= '</a:t>
            </a:r>
            <a:r>
              <a:rPr lang="en-US" dirty="0" err="1"/>
              <a:t>emotieregulatie</a:t>
            </a:r>
            <a:r>
              <a:rPr lang="en-US" dirty="0"/>
              <a:t>')</a:t>
            </a:r>
            <a:endParaRPr lang="nl-NL" dirty="0"/>
          </a:p>
          <a:p>
            <a:pPr marL="285750" indent="-285750">
              <a:buFont typeface="Arial"/>
              <a:buChar char="•"/>
            </a:pPr>
            <a:endParaRPr lang="en-US">
              <a:latin typeface="Aptos"/>
              <a:ea typeface="Calibri"/>
              <a:cs typeface="Calibri"/>
            </a:endParaRPr>
          </a:p>
          <a:p>
            <a:pPr>
              <a:buFont typeface="Arial"/>
              <a:buChar char="•"/>
            </a:pPr>
            <a:r>
              <a:rPr lang="nl" dirty="0"/>
              <a:t>zelfregulatie betreft ons systeem dat terugkeert naar een toestand van evenwicht nadat een gebeurtenis een verstoring heeft veroorzaakt in het functioneren. Kunnen zelfregulatie vergelijken met een airconditioner die op 21 graden staat, de kamer voelt aangenaam aan niet te kort niet te warm. Precies goed. Wanneer iemand het raam opent en er buiten koude lucht naar binnen stroomt dan zal de thermostaat de verandering waarnemen en warme lucht de kamer in blazen. Het is snel terug 21 graden. Wanneer het in de kamer warmer wordt, omdat er bijvoorbeeld 15 mensen aanwezig zijn, zal het systeem reageren door koele lucht In de ruimte te blazen. Dit is de essentie van regulering: reageren op veranderingen op een manier die het systeem kan stabiliseren en het evenwicht herstelt. Onze sensitiviteit is een systeem die ervoor zorgt dat schommelingen worden tegengegaan en stabiliteit wordt gewaarborgd. De sensitiviteit beschrijft de mate van verandering die nodig is voor het regulatie systeem om geactiveerd te worden. Een airconditioner bijvoorbeeld wordt pas geactiveerd als de temperatuur In de kamer een bepaald aantal graden is gedaald. Dat is nodig want minimale schommelingen gaan zich altijd voordoen, het systeem moet efficiënt zijn. Hoe sensitiever het regulatie systeem, hoe kleiner de verandering hoeft te zijn die nodig is om deze te activeren. Lichamen moeten net zoals kamers in gebouwen, een constante temperatuur behouden. We hebben hiervoor geavanceerde systemen. Zelfs kleine verschuivingen zullen deze mechanismen activeren waardoor het een zeer gevoelig systeem is. Lichaamstemperatuur is slechts een van de vele variabelen die relatief constant gehouden moeten worden om succesvol te kunnen blijven functioneren. We hebben ook de hartslag onze ademhaling de zuurstof regulatie van ons bloed, de calorie inname en de beschikbare vloeistoffen. Naast deze fysieke variabelen hebben we ook emotionele en cognitieve schommelingen te reguleren.</a:t>
            </a:r>
            <a:endParaRPr lang="en-US" dirty="0">
              <a:latin typeface="Aptos"/>
              <a:ea typeface="Calibri"/>
              <a:cs typeface="Calibri"/>
            </a:endParaRPr>
          </a:p>
          <a:p>
            <a:pPr>
              <a:buFont typeface="Arial"/>
              <a:buChar char="•"/>
            </a:pPr>
            <a:r>
              <a:rPr lang="nl" dirty="0"/>
              <a:t>Emotieregulatie is een systeem waarmee we, wanneer er iets gebeurt wat onze innerlijke emotionele staat ontregelt, geleidelijk aan weer terugkeren naar het gevoel van in orde zijn. We kunnen invloed hebben op onze emoties, wanneer we die hebben, hoe we die ervaren en uitdrukken. Het verschil tussen kinderen is meestal een zaak van ‘hoe goed zij erin zijn’ weer te kalmeren. </a:t>
            </a:r>
            <a:endParaRPr lang="en-US" dirty="0"/>
          </a:p>
          <a:p>
            <a:pPr marL="285750" indent="-285750">
              <a:buFont typeface="Arial"/>
              <a:buChar char="•"/>
            </a:pPr>
            <a:endParaRPr lang="en-US">
              <a:latin typeface="Aptos"/>
              <a:ea typeface="Calibri"/>
              <a:cs typeface="Calibri"/>
            </a:endParaRPr>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20</a:t>
            </a:fld>
            <a:endParaRPr lang="nl-BE"/>
          </a:p>
        </p:txBody>
      </p:sp>
    </p:spTree>
    <p:extLst>
      <p:ext uri="{BB962C8B-B14F-4D97-AF65-F5344CB8AC3E}">
        <p14:creationId xmlns:p14="http://schemas.microsoft.com/office/powerpoint/2010/main" val="173708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err="1"/>
              <a:t>GLenda</a:t>
            </a:r>
            <a:r>
              <a:rPr lang="nl-NL" i="1"/>
              <a:t>: Er bestaat heel veel over opvoeding, maar heel weinig over ouderschap. (wat het is om ouder te zijn)</a:t>
            </a:r>
            <a:endParaRPr lang="en-US"/>
          </a:p>
          <a:p>
            <a:r>
              <a:rPr lang="nl-NL" i="1"/>
              <a:t>In de jaren 50 lagen er bij veel gezinnen 2 boeken in hun kast:</a:t>
            </a:r>
            <a:endParaRPr lang="en-US"/>
          </a:p>
          <a:p>
            <a:r>
              <a:rPr lang="nl-NL" i="1"/>
              <a:t>Ons kookboek van de boerinnenbond en opvoedingsbijbel dr. Benjamin </a:t>
            </a:r>
            <a:r>
              <a:rPr lang="nl-NL" i="1" err="1"/>
              <a:t>spock</a:t>
            </a:r>
            <a:endParaRPr lang="en-US"/>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a:t>
            </a:fld>
            <a:endParaRPr lang="nl-BE"/>
          </a:p>
        </p:txBody>
      </p:sp>
    </p:spTree>
    <p:extLst>
      <p:ext uri="{BB962C8B-B14F-4D97-AF65-F5344CB8AC3E}">
        <p14:creationId xmlns:p14="http://schemas.microsoft.com/office/powerpoint/2010/main" val="515188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libri"/>
                <a:ea typeface="Calibri"/>
                <a:cs typeface="Calibri"/>
              </a:rPr>
              <a:t>Glenda: </a:t>
            </a:r>
            <a:endParaRPr lang="en-US" dirty="0">
              <a:latin typeface="Aptos" panose="02110004020202020204"/>
              <a:ea typeface="Calibri"/>
              <a:cs typeface="Calibri"/>
            </a:endParaRPr>
          </a:p>
          <a:p>
            <a:endParaRPr lang="en-US" dirty="0">
              <a:latin typeface="Calibri"/>
              <a:ea typeface="Calibri"/>
              <a:cs typeface="Calibri"/>
            </a:endParaRPr>
          </a:p>
          <a:p>
            <a:r>
              <a:rPr lang="en-US" dirty="0">
                <a:latin typeface="Calibri"/>
                <a:ea typeface="Calibri"/>
                <a:cs typeface="Calibri"/>
              </a:rPr>
              <a:t>de </a:t>
            </a:r>
            <a:r>
              <a:rPr lang="en-US" dirty="0" err="1">
                <a:latin typeface="Calibri"/>
                <a:ea typeface="Calibri"/>
                <a:cs typeface="Calibri"/>
              </a:rPr>
              <a:t>eerste</a:t>
            </a:r>
            <a:r>
              <a:rPr lang="en-US" dirty="0">
                <a:latin typeface="Calibri"/>
                <a:ea typeface="Calibri"/>
                <a:cs typeface="Calibri"/>
              </a:rPr>
              <a:t> </a:t>
            </a:r>
            <a:r>
              <a:rPr lang="en-US" dirty="0" err="1">
                <a:latin typeface="Calibri"/>
                <a:ea typeface="Calibri"/>
                <a:cs typeface="Calibri"/>
              </a:rPr>
              <a:t>stap</a:t>
            </a:r>
            <a:r>
              <a:rPr lang="en-US" dirty="0">
                <a:latin typeface="Calibri"/>
                <a:ea typeface="Calibri"/>
                <a:cs typeface="Calibri"/>
              </a:rPr>
              <a:t> om </a:t>
            </a:r>
            <a:r>
              <a:rPr lang="en-US" dirty="0" err="1">
                <a:latin typeface="Calibri"/>
                <a:ea typeface="Calibri"/>
                <a:cs typeface="Calibri"/>
              </a:rPr>
              <a:t>gevoelens</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herkennen</a:t>
            </a:r>
            <a:r>
              <a:rPr lang="en-US" dirty="0">
                <a:latin typeface="Calibri"/>
                <a:ea typeface="Calibri"/>
                <a:cs typeface="Calibri"/>
              </a:rPr>
              <a:t> is even </a:t>
            </a:r>
            <a:r>
              <a:rPr lang="en-US" dirty="0" err="1">
                <a:latin typeface="Calibri"/>
                <a:ea typeface="Calibri"/>
                <a:cs typeface="Calibri"/>
              </a:rPr>
              <a:t>stilstaan</a:t>
            </a:r>
            <a:r>
              <a:rPr lang="en-US" dirty="0">
                <a:latin typeface="Calibri"/>
                <a:ea typeface="Calibri"/>
                <a:cs typeface="Calibri"/>
              </a:rPr>
              <a:t> </a:t>
            </a:r>
            <a:r>
              <a:rPr lang="en-US" dirty="0" err="1">
                <a:latin typeface="Calibri"/>
                <a:ea typeface="Calibri"/>
                <a:cs typeface="Calibri"/>
              </a:rPr>
              <a:t>waar</a:t>
            </a:r>
            <a:r>
              <a:rPr lang="en-US" dirty="0">
                <a:latin typeface="Calibri"/>
                <a:ea typeface="Calibri"/>
                <a:cs typeface="Calibri"/>
              </a:rPr>
              <a:t> in je </a:t>
            </a:r>
            <a:r>
              <a:rPr lang="en-US" dirty="0" err="1">
                <a:latin typeface="Calibri"/>
                <a:ea typeface="Calibri"/>
                <a:cs typeface="Calibri"/>
              </a:rPr>
              <a:t>lichaam</a:t>
            </a:r>
            <a:r>
              <a:rPr lang="en-US" dirty="0">
                <a:latin typeface="Calibri"/>
                <a:ea typeface="Calibri"/>
                <a:cs typeface="Calibri"/>
              </a:rPr>
              <a:t> je de </a:t>
            </a:r>
            <a:r>
              <a:rPr lang="en-US" dirty="0" err="1">
                <a:latin typeface="Calibri"/>
                <a:ea typeface="Calibri"/>
                <a:cs typeface="Calibri"/>
              </a:rPr>
              <a:t>emotie</a:t>
            </a:r>
            <a:r>
              <a:rPr lang="en-US" dirty="0">
                <a:latin typeface="Calibri"/>
                <a:ea typeface="Calibri"/>
                <a:cs typeface="Calibri"/>
              </a:rPr>
              <a:t> </a:t>
            </a:r>
            <a:r>
              <a:rPr lang="en-US" dirty="0" err="1">
                <a:latin typeface="Calibri"/>
                <a:ea typeface="Calibri"/>
                <a:cs typeface="Calibri"/>
              </a:rPr>
              <a:t>voelt</a:t>
            </a:r>
            <a:r>
              <a:rPr lang="en-US" dirty="0">
                <a:latin typeface="Calibri"/>
                <a:ea typeface="Calibri"/>
                <a:cs typeface="Calibri"/>
              </a:rPr>
              <a:t>. Er </a:t>
            </a:r>
            <a:r>
              <a:rPr lang="en-US" dirty="0" err="1">
                <a:latin typeface="Calibri"/>
                <a:ea typeface="Calibri"/>
                <a:cs typeface="Calibri"/>
              </a:rPr>
              <a:t>zijn</a:t>
            </a:r>
            <a:r>
              <a:rPr lang="en-US" dirty="0">
                <a:latin typeface="Calibri"/>
                <a:ea typeface="Calibri"/>
                <a:cs typeface="Calibri"/>
              </a:rPr>
              <a:t> </a:t>
            </a:r>
            <a:r>
              <a:rPr lang="en-US" dirty="0" err="1">
                <a:latin typeface="Calibri"/>
                <a:ea typeface="Calibri"/>
                <a:cs typeface="Calibri"/>
              </a:rPr>
              <a:t>zelfs</a:t>
            </a:r>
            <a:r>
              <a:rPr lang="en-US" dirty="0">
                <a:latin typeface="Calibri"/>
                <a:ea typeface="Calibri"/>
                <a:cs typeface="Calibri"/>
              </a:rPr>
              <a:t> </a:t>
            </a:r>
            <a:r>
              <a:rPr lang="en-US" dirty="0" err="1">
                <a:latin typeface="Calibri"/>
                <a:ea typeface="Calibri"/>
                <a:cs typeface="Calibri"/>
              </a:rPr>
              <a:t>enkele</a:t>
            </a:r>
            <a:r>
              <a:rPr lang="en-US" dirty="0">
                <a:latin typeface="Calibri"/>
                <a:ea typeface="Calibri"/>
                <a:cs typeface="Calibri"/>
              </a:rPr>
              <a:t> </a:t>
            </a:r>
            <a:r>
              <a:rPr lang="en-US" dirty="0" err="1">
                <a:latin typeface="Calibri"/>
                <a:ea typeface="Calibri"/>
                <a:cs typeface="Calibri"/>
              </a:rPr>
              <a:t>uitdrukkingen</a:t>
            </a:r>
            <a:r>
              <a:rPr lang="en-US" dirty="0">
                <a:latin typeface="Calibri"/>
                <a:ea typeface="Calibri"/>
                <a:cs typeface="Calibri"/>
              </a:rPr>
              <a:t> in </a:t>
            </a:r>
            <a:r>
              <a:rPr lang="en-US" dirty="0" err="1">
                <a:latin typeface="Calibri"/>
                <a:ea typeface="Calibri"/>
                <a:cs typeface="Calibri"/>
              </a:rPr>
              <a:t>onze</a:t>
            </a:r>
            <a:r>
              <a:rPr lang="en-US" dirty="0">
                <a:latin typeface="Calibri"/>
                <a:ea typeface="Calibri"/>
                <a:cs typeface="Calibri"/>
              </a:rPr>
              <a:t> taal die </a:t>
            </a:r>
            <a:r>
              <a:rPr lang="en-US" dirty="0" err="1">
                <a:latin typeface="Calibri"/>
                <a:ea typeface="Calibri"/>
                <a:cs typeface="Calibri"/>
              </a:rPr>
              <a:t>hiernaar</a:t>
            </a:r>
            <a:r>
              <a:rPr lang="en-US" dirty="0">
                <a:latin typeface="Calibri"/>
                <a:ea typeface="Calibri"/>
                <a:cs typeface="Calibri"/>
              </a:rPr>
              <a:t> </a:t>
            </a:r>
            <a:r>
              <a:rPr lang="en-US" dirty="0" err="1">
                <a:latin typeface="Calibri"/>
                <a:ea typeface="Calibri"/>
                <a:cs typeface="Calibri"/>
              </a:rPr>
              <a:t>verwijzen</a:t>
            </a:r>
            <a:r>
              <a:rPr lang="en-US" dirty="0">
                <a:latin typeface="Calibri"/>
                <a:ea typeface="Calibri"/>
                <a:cs typeface="Calibri"/>
              </a:rPr>
              <a:t>. </a:t>
            </a:r>
          </a:p>
          <a:p>
            <a:r>
              <a:rPr lang="en-US" dirty="0">
                <a:latin typeface="Calibri"/>
                <a:ea typeface="Calibri"/>
                <a:cs typeface="Calibri"/>
              </a:rPr>
              <a:t>Krop in de keel</a:t>
            </a:r>
          </a:p>
          <a:p>
            <a:r>
              <a:rPr lang="en-US" dirty="0" err="1">
                <a:latin typeface="Calibri"/>
                <a:ea typeface="Calibri"/>
                <a:cs typeface="Calibri"/>
              </a:rPr>
              <a:t>Zware</a:t>
            </a:r>
            <a:r>
              <a:rPr lang="en-US" dirty="0">
                <a:latin typeface="Calibri"/>
                <a:ea typeface="Calibri"/>
                <a:cs typeface="Calibri"/>
              </a:rPr>
              <a:t> </a:t>
            </a:r>
            <a:r>
              <a:rPr lang="en-US" dirty="0" err="1">
                <a:latin typeface="Calibri"/>
                <a:ea typeface="Calibri"/>
                <a:cs typeface="Calibri"/>
              </a:rPr>
              <a:t>maag</a:t>
            </a:r>
            <a:endParaRPr lang="en-US" dirty="0">
              <a:latin typeface="Calibri"/>
              <a:ea typeface="Calibri"/>
              <a:cs typeface="Calibri"/>
            </a:endParaRPr>
          </a:p>
          <a:p>
            <a:r>
              <a:rPr lang="en-US" err="1">
                <a:latin typeface="Calibri"/>
                <a:ea typeface="Calibri"/>
                <a:cs typeface="Calibri"/>
              </a:rPr>
              <a:t>een</a:t>
            </a:r>
            <a:r>
              <a:rPr lang="en-US" dirty="0">
                <a:latin typeface="Calibri"/>
                <a:ea typeface="Calibri"/>
                <a:cs typeface="Calibri"/>
              </a:rPr>
              <a:t> </a:t>
            </a:r>
            <a:r>
              <a:rPr lang="en-US" err="1">
                <a:latin typeface="Calibri"/>
                <a:ea typeface="Calibri"/>
                <a:cs typeface="Calibri"/>
              </a:rPr>
              <a:t>grote</a:t>
            </a:r>
            <a:r>
              <a:rPr lang="en-US">
                <a:latin typeface="Calibri"/>
                <a:ea typeface="Calibri"/>
                <a:cs typeface="Calibri"/>
              </a:rPr>
              <a:t> last op je </a:t>
            </a:r>
            <a:r>
              <a:rPr lang="en-US" err="1">
                <a:latin typeface="Calibri"/>
                <a:ea typeface="Calibri"/>
                <a:cs typeface="Calibri"/>
              </a:rPr>
              <a:t>schouders</a:t>
            </a:r>
            <a:r>
              <a:rPr lang="en-US">
                <a:latin typeface="Calibri"/>
                <a:ea typeface="Calibri"/>
                <a:cs typeface="Calibri"/>
              </a:rPr>
              <a:t> hebben</a:t>
            </a:r>
            <a:endParaRPr lang="en-US" dirty="0">
              <a:latin typeface="Calibri"/>
              <a:ea typeface="Calibri"/>
              <a:cs typeface="Calibri"/>
            </a:endParaRPr>
          </a:p>
          <a:p>
            <a:endParaRPr lang="en-US" dirty="0">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21</a:t>
            </a:fld>
            <a:endParaRPr lang="nl-BE"/>
          </a:p>
        </p:txBody>
      </p:sp>
    </p:spTree>
    <p:extLst>
      <p:ext uri="{BB962C8B-B14F-4D97-AF65-F5344CB8AC3E}">
        <p14:creationId xmlns:p14="http://schemas.microsoft.com/office/powerpoint/2010/main" val="364134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libri"/>
                <a:ea typeface="Calibri"/>
                <a:cs typeface="Calibri"/>
              </a:rPr>
              <a:t>Glenda; </a:t>
            </a:r>
            <a:endParaRPr lang="nl-NL" dirty="0"/>
          </a:p>
          <a:p>
            <a:r>
              <a:rPr lang="en-US" dirty="0" err="1">
                <a:latin typeface="Calibri"/>
                <a:ea typeface="Calibri"/>
                <a:cs typeface="Calibri"/>
              </a:rPr>
              <a:t>Voorbeelden</a:t>
            </a:r>
            <a:r>
              <a:rPr lang="en-US" dirty="0">
                <a:latin typeface="Calibri"/>
                <a:ea typeface="Calibri"/>
                <a:cs typeface="Calibri"/>
              </a:rPr>
              <a:t> van het </a:t>
            </a:r>
            <a:r>
              <a:rPr lang="en-US" dirty="0" err="1">
                <a:latin typeface="Calibri"/>
                <a:ea typeface="Calibri"/>
                <a:cs typeface="Calibri"/>
              </a:rPr>
              <a:t>voelen</a:t>
            </a:r>
            <a:r>
              <a:rPr lang="en-US" dirty="0">
                <a:latin typeface="Calibri"/>
                <a:ea typeface="Calibri"/>
                <a:cs typeface="Calibri"/>
              </a:rPr>
              <a:t> van </a:t>
            </a:r>
            <a:r>
              <a:rPr lang="en-US" dirty="0" err="1">
                <a:latin typeface="Calibri"/>
                <a:ea typeface="Calibri"/>
                <a:cs typeface="Calibri"/>
              </a:rPr>
              <a:t>teveel</a:t>
            </a:r>
            <a:r>
              <a:rPr lang="en-US" dirty="0">
                <a:latin typeface="Calibri"/>
                <a:ea typeface="Calibri"/>
                <a:cs typeface="Calibri"/>
              </a:rPr>
              <a:t> spanning: </a:t>
            </a:r>
            <a:r>
              <a:rPr lang="en-US" dirty="0"/>
              <a:t>Glenda: </a:t>
            </a:r>
            <a:r>
              <a:rPr lang="en-US" dirty="0" err="1"/>
              <a:t>ik</a:t>
            </a:r>
            <a:r>
              <a:rPr lang="en-US" dirty="0"/>
              <a:t> </a:t>
            </a:r>
            <a:r>
              <a:rPr lang="en-US" dirty="0" err="1"/>
              <a:t>voel</a:t>
            </a:r>
            <a:r>
              <a:rPr lang="en-US" dirty="0"/>
              <a:t> dan </a:t>
            </a:r>
            <a:r>
              <a:rPr lang="en-US" dirty="0" err="1"/>
              <a:t>dat</a:t>
            </a:r>
            <a:r>
              <a:rPr lang="en-US" dirty="0"/>
              <a:t> </a:t>
            </a:r>
            <a:r>
              <a:rPr lang="en-US" dirty="0" err="1"/>
              <a:t>ik</a:t>
            </a:r>
            <a:r>
              <a:rPr lang="en-US" dirty="0"/>
              <a:t> </a:t>
            </a:r>
            <a:r>
              <a:rPr lang="en-US" dirty="0" err="1"/>
              <a:t>sneller</a:t>
            </a:r>
            <a:r>
              <a:rPr lang="en-US" dirty="0"/>
              <a:t> op </a:t>
            </a:r>
            <a:r>
              <a:rPr lang="en-US" dirty="0" err="1"/>
              <a:t>mijn</a:t>
            </a:r>
            <a:r>
              <a:rPr lang="en-US" dirty="0"/>
              <a:t> </a:t>
            </a:r>
            <a:r>
              <a:rPr lang="en-US" dirty="0" err="1"/>
              <a:t>adem</a:t>
            </a:r>
            <a:r>
              <a:rPr lang="en-US" dirty="0"/>
              <a:t> trap, </a:t>
            </a:r>
            <a:r>
              <a:rPr lang="en-US" dirty="0" err="1"/>
              <a:t>dus</a:t>
            </a:r>
            <a:r>
              <a:rPr lang="en-US" dirty="0"/>
              <a:t> </a:t>
            </a:r>
            <a:r>
              <a:rPr lang="en-US" dirty="0" err="1"/>
              <a:t>eerder</a:t>
            </a:r>
            <a:r>
              <a:rPr lang="en-US" dirty="0"/>
              <a:t> </a:t>
            </a:r>
            <a:r>
              <a:rPr lang="en-US" dirty="0" err="1"/>
              <a:t>oppervlakkig</a:t>
            </a:r>
            <a:r>
              <a:rPr lang="en-US" dirty="0"/>
              <a:t> begin </a:t>
            </a:r>
            <a:r>
              <a:rPr lang="en-US" dirty="0" err="1"/>
              <a:t>te</a:t>
            </a:r>
            <a:r>
              <a:rPr lang="en-US" dirty="0"/>
              <a:t> </a:t>
            </a:r>
            <a:r>
              <a:rPr lang="en-US" dirty="0" err="1"/>
              <a:t>ademen</a:t>
            </a:r>
            <a:r>
              <a:rPr lang="en-US" dirty="0"/>
              <a:t>. </a:t>
            </a:r>
          </a:p>
          <a:p>
            <a:endParaRPr lang="en-US" dirty="0">
              <a:latin typeface="Aptos"/>
              <a:ea typeface="Calibri"/>
              <a:cs typeface="Calibri"/>
            </a:endParaRPr>
          </a:p>
          <a:p>
            <a:r>
              <a:rPr lang="en-US" dirty="0">
                <a:latin typeface="Calibri"/>
                <a:ea typeface="Calibri"/>
                <a:cs typeface="Calibri"/>
              </a:rPr>
              <a:t>Nathalie: </a:t>
            </a:r>
            <a:r>
              <a:rPr lang="en-US" dirty="0" err="1">
                <a:latin typeface="Calibri"/>
                <a:ea typeface="Calibri"/>
                <a:cs typeface="Calibri"/>
              </a:rPr>
              <a:t>bij</a:t>
            </a:r>
            <a:r>
              <a:rPr lang="en-US" dirty="0">
                <a:latin typeface="Calibri"/>
                <a:ea typeface="Calibri"/>
                <a:cs typeface="Calibri"/>
              </a:rPr>
              <a:t> </a:t>
            </a:r>
            <a:r>
              <a:rPr lang="en-US" dirty="0" err="1">
                <a:latin typeface="Calibri"/>
                <a:ea typeface="Calibri"/>
                <a:cs typeface="Calibri"/>
              </a:rPr>
              <a:t>mij</a:t>
            </a:r>
            <a:r>
              <a:rPr lang="en-US" dirty="0">
                <a:latin typeface="Calibri"/>
                <a:ea typeface="Calibri"/>
                <a:cs typeface="Calibri"/>
              </a:rPr>
              <a:t> is </a:t>
            </a:r>
            <a:r>
              <a:rPr lang="en-US" dirty="0" err="1">
                <a:latin typeface="Calibri"/>
                <a:ea typeface="Calibri"/>
                <a:cs typeface="Calibri"/>
              </a:rPr>
              <a:t>dat</a:t>
            </a:r>
            <a:r>
              <a:rPr lang="en-US" dirty="0">
                <a:latin typeface="Calibri"/>
                <a:ea typeface="Calibri"/>
                <a:cs typeface="Calibri"/>
              </a:rPr>
              <a:t> dan </a:t>
            </a:r>
            <a:r>
              <a:rPr lang="en-US" dirty="0" err="1">
                <a:latin typeface="Calibri"/>
                <a:ea typeface="Calibri"/>
                <a:cs typeface="Calibri"/>
              </a:rPr>
              <a:t>bv</a:t>
            </a:r>
            <a:r>
              <a:rPr lang="en-US" dirty="0">
                <a:latin typeface="Calibri"/>
                <a:ea typeface="Calibri"/>
                <a:cs typeface="Calibri"/>
              </a:rPr>
              <a:t> het </a:t>
            </a:r>
            <a:r>
              <a:rPr lang="en-US" dirty="0" err="1">
                <a:latin typeface="Calibri"/>
                <a:ea typeface="Calibri"/>
                <a:cs typeface="Calibri"/>
              </a:rPr>
              <a:t>gevoel</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hebben</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ontploffen</a:t>
            </a:r>
            <a:r>
              <a:rPr lang="en-US" dirty="0">
                <a:latin typeface="Calibri"/>
                <a:ea typeface="Calibri"/>
                <a:cs typeface="Calibri"/>
              </a:rPr>
              <a:t>. </a:t>
            </a:r>
            <a:r>
              <a:rPr lang="en-US" dirty="0" err="1">
                <a:latin typeface="Calibri"/>
                <a:ea typeface="Calibri"/>
                <a:cs typeface="Calibri"/>
              </a:rPr>
              <a:t>Onrust</a:t>
            </a:r>
            <a:r>
              <a:rPr lang="en-US" dirty="0">
                <a:latin typeface="Calibri"/>
                <a:ea typeface="Calibri"/>
                <a:cs typeface="Calibri"/>
              </a:rPr>
              <a:t>, maar </a:t>
            </a:r>
            <a:r>
              <a:rPr lang="en-US" dirty="0" err="1">
                <a:latin typeface="Calibri"/>
                <a:ea typeface="Calibri"/>
                <a:cs typeface="Calibri"/>
              </a:rPr>
              <a:t>hier</a:t>
            </a:r>
            <a:r>
              <a:rPr lang="en-US" dirty="0">
                <a:latin typeface="Calibri"/>
                <a:ea typeface="Calibri"/>
                <a:cs typeface="Calibri"/>
              </a:rPr>
              <a:t> zo (</a:t>
            </a:r>
            <a:r>
              <a:rPr lang="en-US" dirty="0" err="1">
                <a:latin typeface="Calibri"/>
                <a:ea typeface="Calibri"/>
                <a:cs typeface="Calibri"/>
              </a:rPr>
              <a:t>borstkas</a:t>
            </a:r>
            <a:r>
              <a:rPr lang="en-US" dirty="0">
                <a:latin typeface="Calibri"/>
                <a:ea typeface="Calibri"/>
                <a:cs typeface="Calibri"/>
              </a:rPr>
              <a:t>). Ik </a:t>
            </a:r>
            <a:r>
              <a:rPr lang="en-US" dirty="0" err="1">
                <a:latin typeface="Calibri"/>
                <a:ea typeface="Calibri"/>
                <a:cs typeface="Calibri"/>
              </a:rPr>
              <a:t>heb</a:t>
            </a:r>
            <a:r>
              <a:rPr lang="en-US" dirty="0">
                <a:latin typeface="Calibri"/>
                <a:ea typeface="Calibri"/>
                <a:cs typeface="Calibri"/>
              </a:rPr>
              <a:t> de </a:t>
            </a:r>
            <a:r>
              <a:rPr lang="en-US" dirty="0" err="1">
                <a:latin typeface="Calibri"/>
                <a:ea typeface="Calibri"/>
                <a:cs typeface="Calibri"/>
              </a:rPr>
              <a:t>neiging</a:t>
            </a:r>
            <a:r>
              <a:rPr lang="en-US" dirty="0">
                <a:latin typeface="Calibri"/>
                <a:ea typeface="Calibri"/>
                <a:cs typeface="Calibri"/>
              </a:rPr>
              <a:t> om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grommen</a:t>
            </a:r>
            <a:r>
              <a:rPr lang="en-US" dirty="0">
                <a:latin typeface="Calibri"/>
                <a:ea typeface="Calibri"/>
                <a:cs typeface="Calibri"/>
              </a:rPr>
              <a:t>/</a:t>
            </a:r>
            <a:r>
              <a:rPr lang="en-US" dirty="0" err="1">
                <a:latin typeface="Calibri"/>
                <a:ea typeface="Calibri"/>
                <a:cs typeface="Calibri"/>
              </a:rPr>
              <a:t>zuchten</a:t>
            </a:r>
            <a:r>
              <a:rPr lang="en-US" dirty="0">
                <a:latin typeface="Calibri"/>
                <a:ea typeface="Calibri"/>
                <a:cs typeface="Calibri"/>
              </a:rPr>
              <a:t>. </a:t>
            </a:r>
          </a:p>
          <a:p>
            <a:endParaRPr lang="en-US" dirty="0">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22</a:t>
            </a:fld>
            <a:endParaRPr lang="nl-BE"/>
          </a:p>
        </p:txBody>
      </p:sp>
    </p:spTree>
    <p:extLst>
      <p:ext uri="{BB962C8B-B14F-4D97-AF65-F5344CB8AC3E}">
        <p14:creationId xmlns:p14="http://schemas.microsoft.com/office/powerpoint/2010/main" val="682392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latin typeface="Calibri"/>
                <a:ea typeface="Calibri"/>
                <a:cs typeface="Calibri"/>
              </a:rPr>
              <a:t>NAthalie</a:t>
            </a:r>
            <a:r>
              <a:rPr lang="en-US" dirty="0">
                <a:latin typeface="Calibri"/>
                <a:ea typeface="Calibri"/>
                <a:cs typeface="Calibri"/>
              </a:rPr>
              <a:t>:</a:t>
            </a:r>
            <a:endParaRPr lang="en-US" dirty="0">
              <a:latin typeface="Aptos" panose="02110004020202020204"/>
              <a:ea typeface="Calibri"/>
              <a:cs typeface="Calibri"/>
            </a:endParaRPr>
          </a:p>
          <a:p>
            <a:endParaRPr lang="en-US">
              <a:latin typeface="Calibri"/>
              <a:ea typeface="Calibri"/>
              <a:cs typeface="Calibri"/>
            </a:endParaRPr>
          </a:p>
          <a:p>
            <a:r>
              <a:rPr lang="nl-NL">
                <a:latin typeface="Aptos"/>
                <a:ea typeface="Calibri"/>
                <a:cs typeface="Calibri"/>
              </a:rPr>
              <a:t>Gevoelloos worden, sterk vermoeid en staren, niet meer reageren. </a:t>
            </a:r>
            <a:r>
              <a:rPr lang="en-US"/>
              <a:t>Ons </a:t>
            </a:r>
            <a:r>
              <a:rPr lang="en-US" err="1"/>
              <a:t>lichaam</a:t>
            </a:r>
            <a:r>
              <a:rPr lang="en-US"/>
              <a:t> </a:t>
            </a:r>
            <a:r>
              <a:rPr lang="en-US" err="1"/>
              <a:t>gaat</a:t>
            </a:r>
            <a:r>
              <a:rPr lang="en-US"/>
              <a:t> in </a:t>
            </a:r>
            <a:r>
              <a:rPr lang="en-US" err="1"/>
              <a:t>beschermmodus</a:t>
            </a:r>
            <a:r>
              <a:rPr lang="en-US"/>
              <a:t> </a:t>
            </a:r>
            <a:r>
              <a:rPr lang="en-US" err="1"/>
              <a:t>omdat</a:t>
            </a:r>
            <a:r>
              <a:rPr lang="en-US"/>
              <a:t> het </a:t>
            </a:r>
            <a:r>
              <a:rPr lang="en-US" err="1"/>
              <a:t>te</a:t>
            </a:r>
            <a:r>
              <a:rPr lang="en-US"/>
              <a:t> </a:t>
            </a:r>
            <a:r>
              <a:rPr lang="en-US" err="1"/>
              <a:t>heftig</a:t>
            </a:r>
            <a:r>
              <a:rPr lang="en-US"/>
              <a:t> is om </a:t>
            </a:r>
            <a:r>
              <a:rPr lang="en-US" err="1"/>
              <a:t>dat</a:t>
            </a:r>
            <a:r>
              <a:rPr lang="en-US"/>
              <a:t> </a:t>
            </a:r>
            <a:r>
              <a:rPr lang="en-US" err="1"/>
              <a:t>te</a:t>
            </a:r>
            <a:r>
              <a:rPr lang="en-US"/>
              <a:t> </a:t>
            </a:r>
            <a:r>
              <a:rPr lang="en-US" err="1"/>
              <a:t>blijven</a:t>
            </a:r>
            <a:r>
              <a:rPr lang="en-US"/>
              <a:t> </a:t>
            </a:r>
            <a:r>
              <a:rPr lang="en-US" err="1"/>
              <a:t>dragen</a:t>
            </a:r>
            <a:r>
              <a:rPr lang="en-US"/>
              <a:t>, die </a:t>
            </a:r>
            <a:r>
              <a:rPr lang="en-US" err="1"/>
              <a:t>heftige</a:t>
            </a:r>
            <a:r>
              <a:rPr lang="en-US"/>
              <a:t> </a:t>
            </a:r>
            <a:r>
              <a:rPr lang="en-US" err="1"/>
              <a:t>gevoelens</a:t>
            </a:r>
            <a:r>
              <a:rPr lang="en-US"/>
              <a:t>. </a:t>
            </a: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23</a:t>
            </a:fld>
            <a:endParaRPr lang="nl-BE"/>
          </a:p>
        </p:txBody>
      </p:sp>
    </p:spTree>
    <p:extLst>
      <p:ext uri="{BB962C8B-B14F-4D97-AF65-F5344CB8AC3E}">
        <p14:creationId xmlns:p14="http://schemas.microsoft.com/office/powerpoint/2010/main" val="3496533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libri"/>
                <a:ea typeface="Calibri"/>
                <a:cs typeface="Calibri"/>
              </a:rPr>
              <a:t>Glenda: </a:t>
            </a:r>
            <a:endParaRPr lang="nl-NL" dirty="0"/>
          </a:p>
          <a:p>
            <a:r>
              <a:rPr lang="en-US" dirty="0">
                <a:latin typeface="Calibri"/>
                <a:ea typeface="Calibri"/>
                <a:cs typeface="Calibri"/>
              </a:rPr>
              <a:t>Ik had </a:t>
            </a:r>
            <a:r>
              <a:rPr lang="en-US" err="1">
                <a:latin typeface="Calibri"/>
                <a:ea typeface="Calibri"/>
                <a:cs typeface="Calibri"/>
              </a:rPr>
              <a:t>gehoopt</a:t>
            </a:r>
            <a:r>
              <a:rPr lang="en-US" dirty="0">
                <a:latin typeface="Calibri"/>
                <a:ea typeface="Calibri"/>
                <a:cs typeface="Calibri"/>
              </a:rPr>
              <a:t> </a:t>
            </a:r>
            <a:r>
              <a:rPr lang="en-US" err="1">
                <a:latin typeface="Calibri"/>
                <a:ea typeface="Calibri"/>
                <a:cs typeface="Calibri"/>
              </a:rPr>
              <a:t>daar</a:t>
            </a:r>
            <a:r>
              <a:rPr lang="en-US" dirty="0">
                <a:latin typeface="Calibri"/>
                <a:ea typeface="Calibri"/>
                <a:cs typeface="Calibri"/>
              </a:rPr>
              <a:t> </a:t>
            </a:r>
            <a:r>
              <a:rPr lang="en-US" err="1">
                <a:latin typeface="Calibri"/>
                <a:ea typeface="Calibri"/>
                <a:cs typeface="Calibri"/>
              </a:rPr>
              <a:t>te</a:t>
            </a:r>
            <a:r>
              <a:rPr lang="en-US" dirty="0">
                <a:latin typeface="Calibri"/>
                <a:ea typeface="Calibri"/>
                <a:cs typeface="Calibri"/>
              </a:rPr>
              <a:t> </a:t>
            </a:r>
            <a:r>
              <a:rPr lang="en-US" err="1">
                <a:latin typeface="Calibri"/>
                <a:ea typeface="Calibri"/>
                <a:cs typeface="Calibri"/>
              </a:rPr>
              <a:t>zitten</a:t>
            </a:r>
            <a:r>
              <a:rPr lang="en-US" dirty="0">
                <a:latin typeface="Calibri"/>
                <a:ea typeface="Calibri"/>
                <a:cs typeface="Calibri"/>
              </a:rPr>
              <a:t> </a:t>
            </a:r>
            <a:r>
              <a:rPr lang="en-US" err="1">
                <a:latin typeface="Calibri"/>
                <a:ea typeface="Calibri"/>
                <a:cs typeface="Calibri"/>
              </a:rPr>
              <a:t>vandaag</a:t>
            </a:r>
            <a:r>
              <a:rPr lang="en-US" dirty="0">
                <a:latin typeface="Calibri"/>
                <a:ea typeface="Calibri"/>
                <a:cs typeface="Calibri"/>
              </a:rPr>
              <a:t>, maar </a:t>
            </a:r>
            <a:r>
              <a:rPr lang="en-US" err="1">
                <a:latin typeface="Calibri"/>
                <a:ea typeface="Calibri"/>
                <a:cs typeface="Calibri"/>
              </a:rPr>
              <a:t>ik</a:t>
            </a:r>
            <a:r>
              <a:rPr lang="en-US" dirty="0">
                <a:latin typeface="Calibri"/>
                <a:ea typeface="Calibri"/>
                <a:cs typeface="Calibri"/>
              </a:rPr>
              <a:t> </a:t>
            </a:r>
            <a:r>
              <a:rPr lang="en-US" err="1">
                <a:latin typeface="Calibri"/>
                <a:ea typeface="Calibri"/>
                <a:cs typeface="Calibri"/>
              </a:rPr>
              <a:t>heb</a:t>
            </a:r>
            <a:r>
              <a:rPr lang="en-US" dirty="0">
                <a:latin typeface="Calibri"/>
                <a:ea typeface="Calibri"/>
                <a:cs typeface="Calibri"/>
              </a:rPr>
              <a:t> </a:t>
            </a:r>
            <a:r>
              <a:rPr lang="en-US" err="1">
                <a:latin typeface="Calibri"/>
                <a:ea typeface="Calibri"/>
                <a:cs typeface="Calibri"/>
              </a:rPr>
              <a:t>mij</a:t>
            </a:r>
            <a:r>
              <a:rPr lang="en-US" dirty="0">
                <a:latin typeface="Calibri"/>
                <a:ea typeface="Calibri"/>
                <a:cs typeface="Calibri"/>
              </a:rPr>
              <a:t> </a:t>
            </a:r>
            <a:r>
              <a:rPr lang="en-US" err="1">
                <a:latin typeface="Calibri"/>
                <a:ea typeface="Calibri"/>
                <a:cs typeface="Calibri"/>
              </a:rPr>
              <a:t>toch</a:t>
            </a:r>
            <a:r>
              <a:rPr lang="en-US" dirty="0">
                <a:latin typeface="Calibri"/>
                <a:ea typeface="Calibri"/>
                <a:cs typeface="Calibri"/>
              </a:rPr>
              <a:t> al </a:t>
            </a:r>
            <a:r>
              <a:rPr lang="en-US" err="1">
                <a:latin typeface="Calibri"/>
                <a:ea typeface="Calibri"/>
                <a:cs typeface="Calibri"/>
              </a:rPr>
              <a:t>enkele</a:t>
            </a:r>
            <a:r>
              <a:rPr lang="en-US" dirty="0">
                <a:latin typeface="Calibri"/>
                <a:ea typeface="Calibri"/>
                <a:cs typeface="Calibri"/>
              </a:rPr>
              <a:t> </a:t>
            </a:r>
            <a:r>
              <a:rPr lang="en-US" err="1">
                <a:latin typeface="Calibri"/>
                <a:ea typeface="Calibri"/>
                <a:cs typeface="Calibri"/>
              </a:rPr>
              <a:t>keren</a:t>
            </a:r>
            <a:r>
              <a:rPr lang="en-US" dirty="0">
                <a:latin typeface="Calibri"/>
                <a:ea typeface="Calibri"/>
                <a:cs typeface="Calibri"/>
              </a:rPr>
              <a:t> </a:t>
            </a:r>
            <a:r>
              <a:rPr lang="en-US" err="1">
                <a:latin typeface="Calibri"/>
                <a:ea typeface="Calibri"/>
                <a:cs typeface="Calibri"/>
              </a:rPr>
              <a:t>versproken</a:t>
            </a:r>
            <a:r>
              <a:rPr lang="en-US" dirty="0">
                <a:latin typeface="Calibri"/>
                <a:ea typeface="Calibri"/>
                <a:cs typeface="Calibri"/>
              </a:rPr>
              <a:t> </a:t>
            </a:r>
            <a:r>
              <a:rPr lang="en-US" err="1">
                <a:latin typeface="Calibri"/>
                <a:ea typeface="Calibri"/>
                <a:cs typeface="Calibri"/>
              </a:rPr>
              <a:t>en</a:t>
            </a:r>
            <a:r>
              <a:rPr lang="en-US" dirty="0">
                <a:latin typeface="Calibri"/>
                <a:ea typeface="Calibri"/>
                <a:cs typeface="Calibri"/>
              </a:rPr>
              <a:t> </a:t>
            </a:r>
            <a:r>
              <a:rPr lang="en-US" err="1">
                <a:latin typeface="Calibri"/>
                <a:ea typeface="Calibri"/>
                <a:cs typeface="Calibri"/>
              </a:rPr>
              <a:t>mijn</a:t>
            </a:r>
            <a:r>
              <a:rPr lang="en-US" dirty="0">
                <a:latin typeface="Calibri"/>
                <a:ea typeface="Calibri"/>
                <a:cs typeface="Calibri"/>
              </a:rPr>
              <a:t> </a:t>
            </a:r>
            <a:r>
              <a:rPr lang="en-US" err="1">
                <a:latin typeface="Calibri"/>
                <a:ea typeface="Calibri"/>
                <a:cs typeface="Calibri"/>
              </a:rPr>
              <a:t>ademhaling</a:t>
            </a:r>
            <a:r>
              <a:rPr lang="en-US" dirty="0">
                <a:latin typeface="Calibri"/>
                <a:ea typeface="Calibri"/>
                <a:cs typeface="Calibri"/>
              </a:rPr>
              <a:t> </a:t>
            </a:r>
            <a:r>
              <a:rPr lang="en-US" err="1">
                <a:latin typeface="Calibri"/>
                <a:ea typeface="Calibri"/>
                <a:cs typeface="Calibri"/>
              </a:rPr>
              <a:t>sneller</a:t>
            </a:r>
            <a:r>
              <a:rPr lang="en-US" dirty="0">
                <a:latin typeface="Calibri"/>
                <a:ea typeface="Calibri"/>
                <a:cs typeface="Calibri"/>
              </a:rPr>
              <a:t> </a:t>
            </a:r>
            <a:r>
              <a:rPr lang="en-US" err="1">
                <a:latin typeface="Calibri"/>
                <a:ea typeface="Calibri"/>
                <a:cs typeface="Calibri"/>
              </a:rPr>
              <a:t>voelen</a:t>
            </a:r>
            <a:r>
              <a:rPr lang="en-US" dirty="0">
                <a:latin typeface="Calibri"/>
                <a:ea typeface="Calibri"/>
                <a:cs typeface="Calibri"/>
              </a:rPr>
              <a:t> </a:t>
            </a:r>
            <a:r>
              <a:rPr lang="en-US" err="1">
                <a:latin typeface="Calibri"/>
                <a:ea typeface="Calibri"/>
                <a:cs typeface="Calibri"/>
              </a:rPr>
              <a:t>gaan</a:t>
            </a:r>
            <a:r>
              <a:rPr lang="en-US" dirty="0">
                <a:latin typeface="Calibri"/>
                <a:ea typeface="Calibri"/>
                <a:cs typeface="Calibri"/>
              </a:rPr>
              <a:t>. Dus </a:t>
            </a:r>
            <a:r>
              <a:rPr lang="en-US" err="1">
                <a:latin typeface="Calibri"/>
                <a:ea typeface="Calibri"/>
                <a:cs typeface="Calibri"/>
              </a:rPr>
              <a:t>ik</a:t>
            </a:r>
            <a:r>
              <a:rPr lang="en-US" dirty="0">
                <a:latin typeface="Calibri"/>
                <a:ea typeface="Calibri"/>
                <a:cs typeface="Calibri"/>
              </a:rPr>
              <a:t> </a:t>
            </a:r>
            <a:r>
              <a:rPr lang="en-US" err="1">
                <a:latin typeface="Calibri"/>
                <a:ea typeface="Calibri"/>
                <a:cs typeface="Calibri"/>
              </a:rPr>
              <a:t>zal</a:t>
            </a:r>
            <a:r>
              <a:rPr lang="en-US" dirty="0">
                <a:latin typeface="Calibri"/>
                <a:ea typeface="Calibri"/>
                <a:cs typeface="Calibri"/>
              </a:rPr>
              <a:t> </a:t>
            </a:r>
            <a:r>
              <a:rPr lang="en-US" err="1">
                <a:latin typeface="Calibri"/>
                <a:ea typeface="Calibri"/>
                <a:cs typeface="Calibri"/>
              </a:rPr>
              <a:t>eerder</a:t>
            </a:r>
            <a:r>
              <a:rPr lang="en-US" dirty="0">
                <a:latin typeface="Calibri"/>
                <a:ea typeface="Calibri"/>
                <a:cs typeface="Calibri"/>
              </a:rPr>
              <a:t> </a:t>
            </a:r>
            <a:r>
              <a:rPr lang="en-US" err="1">
                <a:latin typeface="Calibri"/>
                <a:ea typeface="Calibri"/>
                <a:cs typeface="Calibri"/>
              </a:rPr>
              <a:t>zitten</a:t>
            </a:r>
            <a:r>
              <a:rPr lang="en-US" dirty="0">
                <a:latin typeface="Calibri"/>
                <a:ea typeface="Calibri"/>
                <a:cs typeface="Calibri"/>
              </a:rPr>
              <a:t> in de "</a:t>
            </a:r>
            <a:r>
              <a:rPr lang="en-US" err="1">
                <a:latin typeface="Calibri"/>
                <a:ea typeface="Calibri"/>
                <a:cs typeface="Calibri"/>
              </a:rPr>
              <a:t>teveel</a:t>
            </a:r>
            <a:r>
              <a:rPr lang="en-US" dirty="0">
                <a:latin typeface="Calibri"/>
                <a:ea typeface="Calibri"/>
                <a:cs typeface="Calibri"/>
              </a:rPr>
              <a:t> spanning".</a:t>
            </a:r>
          </a:p>
          <a:p>
            <a:endParaRPr lang="en-US" dirty="0">
              <a:latin typeface="Calibri"/>
              <a:ea typeface="Calibri"/>
              <a:cs typeface="Calibri"/>
            </a:endParaRPr>
          </a:p>
          <a:p>
            <a:r>
              <a:rPr lang="en-US" dirty="0" err="1">
                <a:latin typeface="Calibri"/>
                <a:ea typeface="Calibri"/>
                <a:cs typeface="Calibri"/>
              </a:rPr>
              <a:t>Rustige</a:t>
            </a:r>
            <a:r>
              <a:rPr lang="en-US" dirty="0">
                <a:latin typeface="Calibri"/>
                <a:ea typeface="Calibri"/>
                <a:cs typeface="Calibri"/>
              </a:rPr>
              <a:t> </a:t>
            </a:r>
            <a:r>
              <a:rPr lang="en-US" dirty="0" err="1">
                <a:latin typeface="Calibri"/>
                <a:ea typeface="Calibri"/>
                <a:cs typeface="Calibri"/>
              </a:rPr>
              <a:t>ademhaling</a:t>
            </a:r>
            <a:r>
              <a:rPr lang="en-US" dirty="0">
                <a:latin typeface="Calibri"/>
                <a:ea typeface="Calibri"/>
                <a:cs typeface="Calibri"/>
              </a:rPr>
              <a:t>, </a:t>
            </a:r>
            <a:r>
              <a:rPr lang="en-US" dirty="0" err="1">
                <a:latin typeface="Calibri"/>
                <a:ea typeface="Calibri"/>
                <a:cs typeface="Calibri"/>
              </a:rPr>
              <a:t>kalme</a:t>
            </a:r>
            <a:r>
              <a:rPr lang="en-US" dirty="0">
                <a:latin typeface="Calibri"/>
                <a:ea typeface="Calibri"/>
                <a:cs typeface="Calibri"/>
              </a:rPr>
              <a:t> </a:t>
            </a:r>
            <a:r>
              <a:rPr lang="en-US" dirty="0" err="1">
                <a:latin typeface="Calibri"/>
                <a:ea typeface="Calibri"/>
                <a:cs typeface="Calibri"/>
              </a:rPr>
              <a:t>hartslag</a:t>
            </a:r>
            <a:r>
              <a:rPr lang="en-US" dirty="0">
                <a:latin typeface="Calibri"/>
                <a:ea typeface="Calibri"/>
                <a:cs typeface="Calibri"/>
              </a:rPr>
              <a:t>, </a:t>
            </a:r>
            <a:r>
              <a:rPr lang="en-US" dirty="0" err="1">
                <a:latin typeface="Calibri"/>
                <a:ea typeface="Calibri"/>
                <a:cs typeface="Calibri"/>
              </a:rPr>
              <a:t>spanningen</a:t>
            </a:r>
            <a:r>
              <a:rPr lang="en-US" dirty="0">
                <a:latin typeface="Calibri"/>
                <a:ea typeface="Calibri"/>
                <a:cs typeface="Calibri"/>
              </a:rPr>
              <a:t> </a:t>
            </a:r>
            <a:r>
              <a:rPr lang="en-US" dirty="0" err="1">
                <a:latin typeface="Calibri"/>
                <a:ea typeface="Calibri"/>
                <a:cs typeface="Calibri"/>
              </a:rPr>
              <a:t>voelen</a:t>
            </a:r>
            <a:r>
              <a:rPr lang="en-US" dirty="0">
                <a:latin typeface="Calibri"/>
                <a:ea typeface="Calibri"/>
                <a:cs typeface="Calibri"/>
              </a:rPr>
              <a:t> maar </a:t>
            </a:r>
            <a:r>
              <a:rPr lang="en-US" dirty="0" err="1">
                <a:latin typeface="Calibri"/>
                <a:ea typeface="Calibri"/>
                <a:cs typeface="Calibri"/>
              </a:rPr>
              <a:t>kunnen</a:t>
            </a:r>
            <a:r>
              <a:rPr lang="en-US" dirty="0">
                <a:latin typeface="Calibri"/>
                <a:ea typeface="Calibri"/>
                <a:cs typeface="Calibri"/>
              </a:rPr>
              <a:t> </a:t>
            </a:r>
            <a:r>
              <a:rPr lang="en-US" dirty="0" err="1">
                <a:latin typeface="Calibri"/>
                <a:ea typeface="Calibri"/>
                <a:cs typeface="Calibri"/>
              </a:rPr>
              <a:t>hanteren</a:t>
            </a:r>
            <a:r>
              <a:rPr lang="en-US" dirty="0">
                <a:latin typeface="Calibri"/>
                <a:ea typeface="Calibri"/>
                <a:cs typeface="Calibri"/>
              </a:rPr>
              <a:t>. Het </a:t>
            </a:r>
            <a:r>
              <a:rPr lang="en-US" dirty="0" err="1">
                <a:latin typeface="Calibri"/>
                <a:ea typeface="Calibri"/>
                <a:cs typeface="Calibri"/>
              </a:rPr>
              <a:t>gevoel</a:t>
            </a:r>
            <a:r>
              <a:rPr lang="en-US" dirty="0">
                <a:latin typeface="Calibri"/>
                <a:ea typeface="Calibri"/>
                <a:cs typeface="Calibri"/>
              </a:rPr>
              <a:t> </a:t>
            </a:r>
            <a:r>
              <a:rPr lang="en-US" dirty="0" err="1">
                <a:latin typeface="Calibri"/>
                <a:ea typeface="Calibri"/>
                <a:cs typeface="Calibri"/>
              </a:rPr>
              <a:t>hebben</a:t>
            </a:r>
            <a:r>
              <a:rPr lang="en-US" dirty="0">
                <a:latin typeface="Calibri"/>
                <a:ea typeface="Calibri"/>
                <a:cs typeface="Calibri"/>
              </a:rPr>
              <a:t> </a:t>
            </a:r>
            <a:r>
              <a:rPr lang="en-US" dirty="0" err="1">
                <a:latin typeface="Calibri"/>
                <a:ea typeface="Calibri"/>
                <a:cs typeface="Calibri"/>
              </a:rPr>
              <a:t>uzelf</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kunnen</a:t>
            </a:r>
            <a:r>
              <a:rPr lang="en-US" dirty="0">
                <a:latin typeface="Calibri"/>
                <a:ea typeface="Calibri"/>
                <a:cs typeface="Calibri"/>
              </a:rPr>
              <a:t> </a:t>
            </a:r>
            <a:r>
              <a:rPr lang="en-US" dirty="0" err="1">
                <a:latin typeface="Calibri"/>
                <a:ea typeface="Calibri"/>
                <a:cs typeface="Calibri"/>
              </a:rPr>
              <a:t>zijn</a:t>
            </a:r>
            <a:r>
              <a:rPr lang="en-US" dirty="0">
                <a:latin typeface="Calibri"/>
                <a:ea typeface="Calibri"/>
                <a:cs typeface="Calibri"/>
              </a:rPr>
              <a:t>. Helder </a:t>
            </a:r>
            <a:r>
              <a:rPr lang="en-US" dirty="0" err="1">
                <a:latin typeface="Calibri"/>
                <a:ea typeface="Calibri"/>
                <a:cs typeface="Calibri"/>
              </a:rPr>
              <a:t>hoofd</a:t>
            </a: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24</a:t>
            </a:fld>
            <a:endParaRPr lang="nl-BE"/>
          </a:p>
        </p:txBody>
      </p:sp>
    </p:spTree>
    <p:extLst>
      <p:ext uri="{BB962C8B-B14F-4D97-AF65-F5344CB8AC3E}">
        <p14:creationId xmlns:p14="http://schemas.microsoft.com/office/powerpoint/2010/main" val="897851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lnSpc>
                <a:spcPct val="90000"/>
              </a:lnSpc>
              <a:spcBef>
                <a:spcPts val="1000"/>
              </a:spcBef>
              <a:buFont typeface="Arial"/>
              <a:buChar char="•"/>
            </a:pPr>
            <a:r>
              <a:rPr lang="nl-NL"/>
              <a:t>Nathalie</a:t>
            </a:r>
          </a:p>
          <a:p>
            <a:pPr marL="171450" indent="-171450">
              <a:lnSpc>
                <a:spcPct val="90000"/>
              </a:lnSpc>
              <a:spcBef>
                <a:spcPts val="1000"/>
              </a:spcBef>
              <a:buFont typeface="Arial"/>
              <a:buChar char="•"/>
            </a:pPr>
            <a:r>
              <a:rPr lang="nl-NL" dirty="0"/>
              <a:t>Als we het hebben erkent, gaan we het ook onder woorden proberen te brengen. We kunnen ook gemengde gevoelens hebben, zoals tegelijk verdrietig en boos zijn. Dat is eerder de regel dan uitzondering: we hebben zelden ‘maar’ één gevoel tegelijk.</a:t>
            </a:r>
          </a:p>
          <a:p>
            <a:pPr marL="171450" indent="-171450">
              <a:lnSpc>
                <a:spcPct val="90000"/>
              </a:lnSpc>
              <a:spcBef>
                <a:spcPts val="1000"/>
              </a:spcBef>
              <a:buFont typeface="Arial"/>
              <a:buChar char="•"/>
            </a:pPr>
            <a:r>
              <a:rPr lang="en-US" dirty="0"/>
              <a:t>Denk er </a:t>
            </a:r>
            <a:r>
              <a:rPr lang="en-US" dirty="0" err="1"/>
              <a:t>eens</a:t>
            </a:r>
            <a:r>
              <a:rPr lang="en-US" dirty="0"/>
              <a:t> over </a:t>
            </a:r>
            <a:r>
              <a:rPr lang="en-US" dirty="0" err="1"/>
              <a:t>na</a:t>
            </a:r>
            <a:r>
              <a:rPr lang="en-US" dirty="0"/>
              <a:t> </a:t>
            </a:r>
            <a:r>
              <a:rPr lang="en-US" dirty="0" err="1"/>
              <a:t>welke</a:t>
            </a:r>
            <a:r>
              <a:rPr lang="en-US" dirty="0"/>
              <a:t> </a:t>
            </a:r>
            <a:r>
              <a:rPr lang="en-US" dirty="0" err="1"/>
              <a:t>gevoelens</a:t>
            </a:r>
            <a:r>
              <a:rPr lang="en-US" dirty="0"/>
              <a:t> de </a:t>
            </a:r>
            <a:r>
              <a:rPr lang="en-US" dirty="0" err="1"/>
              <a:t>voorbije</a:t>
            </a:r>
            <a:r>
              <a:rPr lang="en-US" dirty="0"/>
              <a:t> </a:t>
            </a:r>
            <a:r>
              <a:rPr lang="en-US" dirty="0" err="1"/>
              <a:t>periode</a:t>
            </a:r>
            <a:r>
              <a:rPr lang="en-US" dirty="0"/>
              <a:t> het </a:t>
            </a:r>
            <a:r>
              <a:rPr lang="en-US" dirty="0" err="1"/>
              <a:t>meest</a:t>
            </a:r>
            <a:r>
              <a:rPr lang="en-US" dirty="0"/>
              <a:t> </a:t>
            </a:r>
            <a:r>
              <a:rPr lang="en-US" dirty="0" err="1"/>
              <a:t>voorkwamen</a:t>
            </a:r>
            <a:r>
              <a:rPr lang="en-US" dirty="0"/>
              <a:t>, </a:t>
            </a:r>
            <a:r>
              <a:rPr lang="en-US" dirty="0" err="1"/>
              <a:t>zowel</a:t>
            </a:r>
            <a:r>
              <a:rPr lang="en-US" dirty="0"/>
              <a:t> </a:t>
            </a:r>
            <a:r>
              <a:rPr lang="en-US" dirty="0" err="1"/>
              <a:t>aangename</a:t>
            </a:r>
            <a:r>
              <a:rPr lang="en-US" dirty="0"/>
              <a:t> </a:t>
            </a:r>
            <a:r>
              <a:rPr lang="en-US" dirty="0" err="1"/>
              <a:t>als</a:t>
            </a:r>
            <a:r>
              <a:rPr lang="en-US" dirty="0"/>
              <a:t> </a:t>
            </a:r>
            <a:r>
              <a:rPr lang="en-US" dirty="0" err="1"/>
              <a:t>onaangename</a:t>
            </a:r>
            <a:r>
              <a:rPr lang="en-US" dirty="0"/>
              <a:t> </a:t>
            </a:r>
            <a:r>
              <a:rPr lang="en-US" dirty="0" err="1"/>
              <a:t>gevoelens</a:t>
            </a:r>
            <a:r>
              <a:rPr lang="en-US" dirty="0"/>
              <a:t>. </a:t>
            </a:r>
            <a:r>
              <a:rPr lang="en-US" dirty="0" err="1"/>
              <a:t>Noteer</a:t>
            </a:r>
            <a:r>
              <a:rPr lang="en-US" dirty="0"/>
              <a:t> er </a:t>
            </a:r>
            <a:r>
              <a:rPr lang="en-US" dirty="0" err="1"/>
              <a:t>ook</a:t>
            </a:r>
            <a:r>
              <a:rPr lang="en-US" dirty="0"/>
              <a:t> </a:t>
            </a:r>
            <a:r>
              <a:rPr lang="en-US" dirty="0" err="1"/>
              <a:t>bij</a:t>
            </a:r>
            <a:r>
              <a:rPr lang="en-US" dirty="0"/>
              <a:t> </a:t>
            </a:r>
            <a:r>
              <a:rPr lang="en-US" dirty="0" err="1"/>
              <a:t>waar</a:t>
            </a:r>
            <a:r>
              <a:rPr lang="en-US" dirty="0"/>
              <a:t> je </a:t>
            </a:r>
            <a:r>
              <a:rPr lang="en-US" dirty="0" err="1"/>
              <a:t>denkt</a:t>
            </a:r>
            <a:r>
              <a:rPr lang="en-US" dirty="0"/>
              <a:t> </a:t>
            </a:r>
            <a:r>
              <a:rPr lang="en-US" dirty="0" err="1"/>
              <a:t>dat</a:t>
            </a:r>
            <a:r>
              <a:rPr lang="en-US" dirty="0"/>
              <a:t> </a:t>
            </a:r>
            <a:r>
              <a:rPr lang="en-US" dirty="0" err="1"/>
              <a:t>deze</a:t>
            </a:r>
            <a:r>
              <a:rPr lang="en-US" dirty="0"/>
              <a:t> </a:t>
            </a:r>
            <a:r>
              <a:rPr lang="en-US" dirty="0" err="1"/>
              <a:t>emoties</a:t>
            </a:r>
            <a:r>
              <a:rPr lang="en-US" dirty="0"/>
              <a:t> mee </a:t>
            </a:r>
            <a:r>
              <a:rPr lang="en-US" dirty="0" err="1"/>
              <a:t>te</a:t>
            </a:r>
            <a:r>
              <a:rPr lang="en-US" dirty="0"/>
              <a:t> </a:t>
            </a:r>
            <a:r>
              <a:rPr lang="en-US" dirty="0" err="1"/>
              <a:t>maken</a:t>
            </a:r>
            <a:r>
              <a:rPr lang="en-US" dirty="0"/>
              <a:t> </a:t>
            </a:r>
            <a:r>
              <a:rPr lang="en-US" dirty="0" err="1"/>
              <a:t>hadden</a:t>
            </a:r>
            <a:r>
              <a:rPr lang="en-US" dirty="0"/>
              <a:t>. </a:t>
            </a:r>
            <a:r>
              <a:rPr lang="en-US" dirty="0" err="1"/>
              <a:t>Zie</a:t>
            </a:r>
            <a:r>
              <a:rPr lang="en-US" dirty="0"/>
              <a:t> je </a:t>
            </a:r>
            <a:r>
              <a:rPr lang="en-US" dirty="0" err="1"/>
              <a:t>een</a:t>
            </a:r>
            <a:r>
              <a:rPr lang="en-US" dirty="0"/>
              <a:t> patroon? </a:t>
            </a:r>
            <a:r>
              <a:rPr lang="en-US" dirty="0" err="1"/>
              <a:t>Zijn</a:t>
            </a:r>
            <a:r>
              <a:rPr lang="en-US" dirty="0"/>
              <a:t> er </a:t>
            </a:r>
            <a:r>
              <a:rPr lang="en-US" dirty="0" err="1"/>
              <a:t>situaties</a:t>
            </a:r>
            <a:r>
              <a:rPr lang="en-US" dirty="0"/>
              <a:t> of </a:t>
            </a:r>
            <a:r>
              <a:rPr lang="en-US" dirty="0" err="1"/>
              <a:t>mensen</a:t>
            </a:r>
            <a:r>
              <a:rPr lang="en-US" dirty="0"/>
              <a:t> die </a:t>
            </a:r>
            <a:r>
              <a:rPr lang="en-US" dirty="0" err="1"/>
              <a:t>bepaalde</a:t>
            </a:r>
            <a:r>
              <a:rPr lang="en-US" dirty="0"/>
              <a:t> </a:t>
            </a:r>
            <a:r>
              <a:rPr lang="en-US" dirty="0" err="1"/>
              <a:t>emoties</a:t>
            </a:r>
            <a:r>
              <a:rPr lang="en-US" dirty="0"/>
              <a:t> </a:t>
            </a:r>
            <a:r>
              <a:rPr lang="en-US" dirty="0" err="1"/>
              <a:t>oproepen</a:t>
            </a:r>
            <a:r>
              <a:rPr lang="en-US" dirty="0"/>
              <a:t>?</a:t>
            </a:r>
            <a:endParaRPr lang="nl-NL" dirty="0"/>
          </a:p>
          <a:p>
            <a:pPr marL="171450" indent="-171450">
              <a:lnSpc>
                <a:spcPct val="90000"/>
              </a:lnSpc>
              <a:spcBef>
                <a:spcPts val="1000"/>
              </a:spcBef>
              <a:buFont typeface="Arial"/>
              <a:buChar char="•"/>
            </a:pPr>
            <a:r>
              <a:rPr lang="nl-NL"/>
              <a:t>Gevoelens benoemen zal ons op termijn helpen om er mee om te gaan. </a:t>
            </a:r>
          </a:p>
          <a:p>
            <a:endParaRPr lang="en-US"/>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25</a:t>
            </a:fld>
            <a:endParaRPr lang="nl-BE"/>
          </a:p>
        </p:txBody>
      </p:sp>
    </p:spTree>
    <p:extLst>
      <p:ext uri="{BB962C8B-B14F-4D97-AF65-F5344CB8AC3E}">
        <p14:creationId xmlns:p14="http://schemas.microsoft.com/office/powerpoint/2010/main" val="1989703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libri"/>
                <a:ea typeface="Calibri"/>
                <a:cs typeface="Calibri"/>
              </a:rPr>
              <a:t>Glenda:</a:t>
            </a:r>
            <a:endParaRPr lang="nl-NL" dirty="0"/>
          </a:p>
          <a:p>
            <a:r>
              <a:rPr lang="en-US" dirty="0">
                <a:latin typeface="Calibri"/>
                <a:ea typeface="Calibri"/>
                <a:cs typeface="Calibri"/>
              </a:rPr>
              <a:t>We </a:t>
            </a:r>
            <a:r>
              <a:rPr lang="en-US" dirty="0" err="1">
                <a:latin typeface="Calibri"/>
                <a:ea typeface="Calibri"/>
                <a:cs typeface="Calibri"/>
              </a:rPr>
              <a:t>hebben</a:t>
            </a:r>
            <a:r>
              <a:rPr lang="en-US" dirty="0">
                <a:latin typeface="Calibri"/>
                <a:ea typeface="Calibri"/>
                <a:cs typeface="Calibri"/>
              </a:rPr>
              <a:t> 4 </a:t>
            </a:r>
            <a:r>
              <a:rPr lang="en-US" dirty="0" err="1">
                <a:latin typeface="Calibri"/>
                <a:ea typeface="Calibri"/>
                <a:cs typeface="Calibri"/>
              </a:rPr>
              <a:t>opties</a:t>
            </a:r>
            <a:r>
              <a:rPr lang="en-US" dirty="0">
                <a:latin typeface="Calibri"/>
                <a:ea typeface="Calibri"/>
                <a:cs typeface="Calibri"/>
              </a:rPr>
              <a:t> om er mee om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gaan</a:t>
            </a:r>
            <a:r>
              <a:rPr lang="en-US" dirty="0">
                <a:latin typeface="Calibri"/>
                <a:ea typeface="Calibri"/>
                <a:cs typeface="Calibri"/>
              </a:rPr>
              <a:t>. </a:t>
            </a:r>
            <a:endParaRPr lang="en-US"/>
          </a:p>
          <a:p>
            <a:r>
              <a:rPr lang="nl-NL" dirty="0"/>
              <a:t>Je erkent ze, je laat ze toe, je hebt er geen oordeel over. Je blijft helder nadenken en handelt naar je beste inzicht. Ze zijn wat ze zijn. </a:t>
            </a:r>
          </a:p>
          <a:p>
            <a:r>
              <a:rPr lang="nl-NL" dirty="0"/>
              <a:t>Je ontkent ze, je duwt ze weg, je vindt dat je ze niet mag hebben. Je gevoelens gaan ‘ondergronds’ en komen soms naar buiten via lichamelijke of andere klachten. </a:t>
            </a:r>
            <a:r>
              <a:rPr lang="nl-NL"/>
              <a:t>Slaapproblemen</a:t>
            </a:r>
            <a:r>
              <a:rPr lang="nl-NL" dirty="0"/>
              <a:t>, buikpijnen, hoofdpijn,. </a:t>
            </a:r>
          </a:p>
          <a:p>
            <a:r>
              <a:rPr lang="nl-NL" dirty="0"/>
              <a:t>Je reageert ze onmiddellijk af en er staat geen rem op. Impulsief, agressief of huilbui. </a:t>
            </a:r>
          </a:p>
          <a:p>
            <a:pPr>
              <a:lnSpc>
                <a:spcPct val="120000"/>
              </a:lnSpc>
              <a:spcBef>
                <a:spcPts val="1000"/>
              </a:spcBef>
            </a:pPr>
            <a:r>
              <a:rPr lang="nl-NL" dirty="0"/>
              <a:t>Je negeert eerst je gevoelens en die stapelen zich op, tot ze ‘plots’ uitbarsten. De emmer die overloopt. </a:t>
            </a:r>
            <a:r>
              <a:rPr lang="nl-NL" dirty="0" err="1"/>
              <a:t>Mss</a:t>
            </a:r>
            <a:r>
              <a:rPr lang="nl-NL" dirty="0"/>
              <a:t> herkennen jullie dit bij je kind in de vorm van het gebroken koekje </a:t>
            </a: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26</a:t>
            </a:fld>
            <a:endParaRPr lang="nl-BE"/>
          </a:p>
        </p:txBody>
      </p:sp>
    </p:spTree>
    <p:extLst>
      <p:ext uri="{BB962C8B-B14F-4D97-AF65-F5344CB8AC3E}">
        <p14:creationId xmlns:p14="http://schemas.microsoft.com/office/powerpoint/2010/main" val="2425590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Glenda;</a:t>
            </a:r>
          </a:p>
          <a:p>
            <a:r>
              <a:rPr lang="nl-NL" dirty="0"/>
              <a:t>Waarom vermijden we gevoelens? </a:t>
            </a:r>
          </a:p>
          <a:p>
            <a:endParaRPr lang="nl-NL"/>
          </a:p>
          <a:p>
            <a:pPr marL="171450" indent="-171450">
              <a:lnSpc>
                <a:spcPct val="90000"/>
              </a:lnSpc>
              <a:spcBef>
                <a:spcPts val="1000"/>
              </a:spcBef>
              <a:buFont typeface="Arial"/>
              <a:buChar char="•"/>
            </a:pPr>
            <a:r>
              <a:rPr lang="nl-NL" dirty="0"/>
              <a:t>...dit gevoel niet zou mogen hebben</a:t>
            </a:r>
          </a:p>
          <a:p>
            <a:pPr marL="171450" indent="-171450">
              <a:lnSpc>
                <a:spcPct val="90000"/>
              </a:lnSpc>
              <a:spcBef>
                <a:spcPts val="1000"/>
              </a:spcBef>
              <a:buFont typeface="Arial"/>
              <a:buChar char="•"/>
            </a:pPr>
            <a:r>
              <a:rPr lang="nl-NL" dirty="0"/>
              <a:t>...het een ‘slecht’ gevoel is, waar je zo snel mogelijk vanaf wil</a:t>
            </a:r>
          </a:p>
          <a:p>
            <a:pPr marL="171450" indent="-171450">
              <a:lnSpc>
                <a:spcPct val="90000"/>
              </a:lnSpc>
              <a:spcBef>
                <a:spcPts val="1000"/>
              </a:spcBef>
              <a:buFont typeface="Arial"/>
              <a:buChar char="•"/>
            </a:pPr>
            <a:r>
              <a:rPr lang="nl-NL" dirty="0"/>
              <a:t>...het gevoel ‘niet zal kunnen verdragen’</a:t>
            </a:r>
          </a:p>
          <a:p>
            <a:pPr marL="171450" indent="-171450">
              <a:lnSpc>
                <a:spcPct val="90000"/>
              </a:lnSpc>
              <a:spcBef>
                <a:spcPts val="1000"/>
              </a:spcBef>
              <a:buFont typeface="Arial"/>
              <a:buChar char="•"/>
            </a:pPr>
            <a:r>
              <a:rPr lang="nl-NL" dirty="0"/>
              <a:t>...het gevoel niet onder controle zal kunnen houden</a:t>
            </a:r>
          </a:p>
          <a:p>
            <a:endParaRPr lang="nl-NL"/>
          </a:p>
          <a:p>
            <a:r>
              <a:rPr lang="nl-NL" dirty="0"/>
              <a:t>Het willen vermijden van gevoelens heeft doorgaans te maken met hoe we denken over die gevoelens (en de lichamelijke gewaarwordingen die ermee gepaard gaan). Bv. </a:t>
            </a:r>
          </a:p>
          <a:p>
            <a:r>
              <a:rPr lang="nl-NL" dirty="0">
                <a:cs typeface="+mn-lt"/>
              </a:rPr>
              <a:t>In vorige generaties werd er bv vaak gezegd "mannen huilen niet". Hierdoor zou het kunnen dat met emotionaliteit veel schaamte kan gepaard gaan als je als man emoties voelt. </a:t>
            </a:r>
          </a:p>
          <a:p>
            <a:r>
              <a:rPr lang="nl-NL" dirty="0">
                <a:cs typeface="+mn-lt"/>
              </a:rPr>
              <a:t>Vaak zitten onder paniekaanvallen of </a:t>
            </a:r>
            <a:r>
              <a:rPr lang="nl-NL" dirty="0" err="1">
                <a:cs typeface="+mn-lt"/>
              </a:rPr>
              <a:t>woedeuitbarstingen</a:t>
            </a:r>
            <a:r>
              <a:rPr lang="nl-NL" dirty="0">
                <a:cs typeface="+mn-lt"/>
              </a:rPr>
              <a:t> nog andere gevoelens die we willen vermijden. Zeker als het gaat om schaamte, jaloezie of minderwaardigheid. </a:t>
            </a:r>
          </a:p>
          <a:p>
            <a:r>
              <a:rPr lang="nl-NL" dirty="0"/>
              <a:t>Maar net door emoties te willen vermijden, worden ze vaak sterker. Of het lijkt je te lukken om ze te onderdrukken, maar dan gaan ze ‘ondergronds’ een eigen leven leiden. Of ze barsten onverwacht uit wanneer ‘de emmer overloopt’. Hierdoor nemen ze niet alleen veel van je tijd en energie in beslag, maar maken ze jou ook emotioneel kwetsbaarder.</a:t>
            </a:r>
          </a:p>
          <a:p>
            <a:r>
              <a:rPr lang="nl-NL" dirty="0"/>
              <a:t>Wanneer gevoelens vermeden of weggeduwd worden, leiden ze vaak tot depressieve en/of angstklachten en vaak ook lichamelijke klachten.</a:t>
            </a:r>
          </a:p>
          <a:p>
            <a:r>
              <a:rPr lang="nl-NL" dirty="0">
                <a:cs typeface="+mn-lt"/>
              </a:rPr>
              <a:t>Emoties vinden altijd hun weg. </a:t>
            </a:r>
          </a:p>
          <a:p>
            <a:endParaRPr lang="nl-NL">
              <a:cs typeface="+mn-lt"/>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27</a:t>
            </a:fld>
            <a:endParaRPr lang="nl-BE"/>
          </a:p>
        </p:txBody>
      </p:sp>
    </p:spTree>
    <p:extLst>
      <p:ext uri="{BB962C8B-B14F-4D97-AF65-F5344CB8AC3E}">
        <p14:creationId xmlns:p14="http://schemas.microsoft.com/office/powerpoint/2010/main" val="588095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spcBef>
                <a:spcPts val="1000"/>
              </a:spcBef>
              <a:buFont typeface="Arial"/>
              <a:buChar char="•"/>
            </a:pPr>
            <a:r>
              <a:rPr lang="nl-NL" dirty="0"/>
              <a:t>Nathalie;</a:t>
            </a:r>
          </a:p>
          <a:p>
            <a:pPr marL="171450" indent="-171450">
              <a:spcBef>
                <a:spcPts val="1000"/>
              </a:spcBef>
              <a:buFont typeface="Arial"/>
              <a:buChar char="•"/>
            </a:pPr>
            <a:r>
              <a:rPr lang="nl-NL" dirty="0"/>
              <a:t>Schommelingen in gevoelens doorheen de dag zijn heel normaal, maar als je echt uitschieters naar boven of naar beneden hebt dan is er doorgaans iets aan vooraf gegaan. Er zijn dus uitlokkers of 'triggers'.</a:t>
            </a:r>
          </a:p>
          <a:p>
            <a:pPr marL="171450" indent="-171450">
              <a:spcBef>
                <a:spcPts val="1000"/>
              </a:spcBef>
              <a:buFont typeface="Arial"/>
              <a:buChar char="•"/>
            </a:pPr>
            <a:r>
              <a:rPr lang="nl-NL" dirty="0"/>
              <a:t>Uitlokkers van heftige gevoelens bij jou kunnen heel verschillend van aard zijn en kunnen zowel buiten als binnen jezelf plaatsvinden. De uitlokkers kunnen ook een combinatie van beiden zijn.</a:t>
            </a:r>
          </a:p>
          <a:p>
            <a:endParaRPr lang="nl-NL"/>
          </a:p>
          <a:p>
            <a:r>
              <a:rPr lang="nl-NL" dirty="0"/>
              <a:t>Voorbeelden van uitlokkers</a:t>
            </a:r>
          </a:p>
          <a:p>
            <a:pPr marL="285750" indent="-285750">
              <a:buFont typeface="Arial"/>
              <a:buChar char="•"/>
            </a:pPr>
            <a:r>
              <a:rPr lang="en-US" dirty="0" err="1"/>
              <a:t>Uitlokkers</a:t>
            </a:r>
            <a:r>
              <a:rPr lang="en-US" dirty="0"/>
              <a:t> </a:t>
            </a:r>
            <a:r>
              <a:rPr lang="en-US" dirty="0" err="1"/>
              <a:t>buiten</a:t>
            </a:r>
            <a:r>
              <a:rPr lang="en-US" dirty="0"/>
              <a:t> </a:t>
            </a:r>
            <a:r>
              <a:rPr lang="en-US" dirty="0" err="1"/>
              <a:t>jezelf</a:t>
            </a:r>
            <a:endParaRPr lang="nl-NL" dirty="0" err="1"/>
          </a:p>
          <a:p>
            <a:pPr lvl="1">
              <a:buFont typeface="Arial"/>
              <a:buChar char="•"/>
            </a:pPr>
            <a:r>
              <a:rPr lang="en-US" dirty="0" err="1"/>
              <a:t>kritiek</a:t>
            </a:r>
            <a:r>
              <a:rPr lang="en-US" dirty="0"/>
              <a:t> </a:t>
            </a:r>
            <a:r>
              <a:rPr lang="en-US" dirty="0" err="1"/>
              <a:t>krijgen</a:t>
            </a:r>
            <a:endParaRPr lang="nl-NL" dirty="0" err="1"/>
          </a:p>
          <a:p>
            <a:pPr lvl="1">
              <a:buFont typeface="Arial"/>
              <a:buChar char="•"/>
            </a:pPr>
            <a:r>
              <a:rPr lang="en-US" dirty="0"/>
              <a:t>door </a:t>
            </a:r>
            <a:r>
              <a:rPr lang="en-US" dirty="0" err="1"/>
              <a:t>iemand</a:t>
            </a:r>
            <a:r>
              <a:rPr lang="en-US" dirty="0"/>
              <a:t> </a:t>
            </a:r>
            <a:r>
              <a:rPr lang="en-US" dirty="0" err="1"/>
              <a:t>aangesproken</a:t>
            </a:r>
            <a:r>
              <a:rPr lang="en-US" dirty="0"/>
              <a:t> </a:t>
            </a:r>
            <a:r>
              <a:rPr lang="en-US" dirty="0" err="1"/>
              <a:t>worden</a:t>
            </a:r>
            <a:endParaRPr lang="nl-NL" dirty="0" err="1"/>
          </a:p>
          <a:p>
            <a:pPr lvl="1">
              <a:buFont typeface="Arial"/>
              <a:buChar char="•"/>
            </a:pPr>
            <a:r>
              <a:rPr lang="en-US" b="1" dirty="0" err="1"/>
              <a:t>te</a:t>
            </a:r>
            <a:r>
              <a:rPr lang="en-US" b="1" dirty="0"/>
              <a:t> </a:t>
            </a:r>
            <a:r>
              <a:rPr lang="en-US" b="1" dirty="0" err="1"/>
              <a:t>veel</a:t>
            </a:r>
            <a:r>
              <a:rPr lang="en-US" b="1" dirty="0"/>
              <a:t> </a:t>
            </a:r>
            <a:r>
              <a:rPr lang="en-US" b="1" dirty="0" err="1"/>
              <a:t>drukte</a:t>
            </a:r>
            <a:endParaRPr lang="nl-NL" b="1" dirty="0"/>
          </a:p>
          <a:p>
            <a:pPr lvl="1">
              <a:buFont typeface="Arial"/>
              <a:buChar char="•"/>
            </a:pPr>
            <a:r>
              <a:rPr lang="en-US" b="1" dirty="0" err="1"/>
              <a:t>geen</a:t>
            </a:r>
            <a:r>
              <a:rPr lang="en-US" b="1" dirty="0"/>
              <a:t> </a:t>
            </a:r>
            <a:r>
              <a:rPr lang="en-US" b="1" dirty="0" err="1"/>
              <a:t>pauze</a:t>
            </a:r>
            <a:r>
              <a:rPr lang="en-US" b="1" dirty="0"/>
              <a:t> </a:t>
            </a:r>
            <a:r>
              <a:rPr lang="en-US" b="1" dirty="0" err="1"/>
              <a:t>genomen</a:t>
            </a:r>
            <a:r>
              <a:rPr lang="en-US" b="1" dirty="0"/>
              <a:t> </a:t>
            </a:r>
            <a:r>
              <a:rPr lang="en-US" b="1" dirty="0" err="1"/>
              <a:t>hebben</a:t>
            </a:r>
            <a:endParaRPr lang="nl-NL" b="1" dirty="0"/>
          </a:p>
          <a:p>
            <a:pPr lvl="1">
              <a:buFont typeface="Arial"/>
              <a:buChar char="•"/>
            </a:pPr>
            <a:r>
              <a:rPr lang="en-US" b="1" dirty="0" err="1"/>
              <a:t>moe</a:t>
            </a:r>
            <a:r>
              <a:rPr lang="en-US" b="1" dirty="0"/>
              <a:t> </a:t>
            </a:r>
            <a:r>
              <a:rPr lang="en-US" b="1" dirty="0" err="1"/>
              <a:t>zijn</a:t>
            </a:r>
            <a:endParaRPr lang="nl-NL" b="1" dirty="0"/>
          </a:p>
          <a:p>
            <a:pPr lvl="1">
              <a:buFont typeface="Arial"/>
              <a:buChar char="•"/>
            </a:pPr>
            <a:r>
              <a:rPr lang="en-US" dirty="0" err="1"/>
              <a:t>een</a:t>
            </a:r>
            <a:r>
              <a:rPr lang="en-US" dirty="0"/>
              <a:t> </a:t>
            </a:r>
            <a:r>
              <a:rPr lang="en-US" dirty="0" err="1"/>
              <a:t>onverwacht</a:t>
            </a:r>
            <a:r>
              <a:rPr lang="en-US" dirty="0"/>
              <a:t> hard </a:t>
            </a:r>
            <a:r>
              <a:rPr lang="en-US" dirty="0" err="1"/>
              <a:t>geluid</a:t>
            </a:r>
            <a:endParaRPr lang="nl-NL" dirty="0"/>
          </a:p>
          <a:p>
            <a:pPr lvl="1">
              <a:buFont typeface="Arial"/>
              <a:buChar char="•"/>
            </a:pPr>
            <a:r>
              <a:rPr lang="en-US" b="1" dirty="0" err="1"/>
              <a:t>moeten</a:t>
            </a:r>
            <a:r>
              <a:rPr lang="en-US" b="1" dirty="0"/>
              <a:t> </a:t>
            </a:r>
            <a:r>
              <a:rPr lang="en-US" b="1" dirty="0" err="1"/>
              <a:t>spreken</a:t>
            </a:r>
            <a:r>
              <a:rPr lang="en-US" b="1" dirty="0"/>
              <a:t> in </a:t>
            </a:r>
            <a:r>
              <a:rPr lang="en-US" b="1" dirty="0" err="1"/>
              <a:t>groep</a:t>
            </a:r>
            <a:endParaRPr lang="nl-NL" b="1" dirty="0"/>
          </a:p>
          <a:p>
            <a:pPr lvl="1">
              <a:buFont typeface="Arial"/>
              <a:buChar char="•"/>
            </a:pPr>
            <a:r>
              <a:rPr lang="en-US" dirty="0" err="1"/>
              <a:t>te</a:t>
            </a:r>
            <a:r>
              <a:rPr lang="en-US" dirty="0"/>
              <a:t> </a:t>
            </a:r>
            <a:r>
              <a:rPr lang="en-US" dirty="0" err="1"/>
              <a:t>weinig</a:t>
            </a:r>
            <a:r>
              <a:rPr lang="en-US" dirty="0"/>
              <a:t> </a:t>
            </a:r>
            <a:r>
              <a:rPr lang="en-US" dirty="0" err="1"/>
              <a:t>gegeten</a:t>
            </a:r>
            <a:r>
              <a:rPr lang="en-US" dirty="0"/>
              <a:t> </a:t>
            </a:r>
            <a:r>
              <a:rPr lang="en-US" dirty="0" err="1"/>
              <a:t>hebben</a:t>
            </a:r>
            <a:r>
              <a:rPr lang="en-US" dirty="0"/>
              <a:t> (‘hangry’)</a:t>
            </a:r>
            <a:endParaRPr lang="nl-NL" dirty="0"/>
          </a:p>
          <a:p>
            <a:pPr lvl="1">
              <a:buFont typeface="Arial"/>
              <a:buChar char="•"/>
            </a:pPr>
            <a:r>
              <a:rPr lang="en-US" err="1"/>
              <a:t>gewichtstoename</a:t>
            </a:r>
            <a:endParaRPr lang="nl-NL" err="1"/>
          </a:p>
          <a:p>
            <a:pPr lvl="1">
              <a:buFont typeface="Arial"/>
              <a:buChar char="•"/>
            </a:pPr>
            <a:r>
              <a:rPr lang="en-US" dirty="0" err="1"/>
              <a:t>nieuws</a:t>
            </a:r>
            <a:r>
              <a:rPr lang="en-US" dirty="0"/>
              <a:t> op </a:t>
            </a:r>
            <a:r>
              <a:rPr lang="en-US" dirty="0" err="1"/>
              <a:t>televisie</a:t>
            </a:r>
            <a:r>
              <a:rPr lang="en-US" dirty="0"/>
              <a:t> of in </a:t>
            </a:r>
            <a:r>
              <a:rPr lang="en-US" dirty="0" err="1"/>
              <a:t>een</a:t>
            </a:r>
            <a:r>
              <a:rPr lang="en-US" dirty="0"/>
              <a:t> </a:t>
            </a:r>
            <a:r>
              <a:rPr lang="en-US" dirty="0" err="1"/>
              <a:t>krant</a:t>
            </a:r>
            <a:endParaRPr lang="nl-NL" dirty="0"/>
          </a:p>
          <a:p>
            <a:pPr lvl="1">
              <a:buFont typeface="Arial"/>
              <a:buChar char="•"/>
            </a:pPr>
            <a:r>
              <a:rPr lang="en-US" dirty="0" err="1"/>
              <a:t>rumoer</a:t>
            </a:r>
            <a:r>
              <a:rPr lang="en-US" dirty="0"/>
              <a:t> </a:t>
            </a:r>
            <a:r>
              <a:rPr lang="en-US" dirty="0" err="1"/>
              <a:t>bij</a:t>
            </a:r>
            <a:r>
              <a:rPr lang="en-US" dirty="0"/>
              <a:t> de </a:t>
            </a:r>
            <a:r>
              <a:rPr lang="en-US" dirty="0" err="1"/>
              <a:t>buren</a:t>
            </a:r>
            <a:endParaRPr lang="nl-NL" dirty="0"/>
          </a:p>
          <a:p>
            <a:pPr lvl="1">
              <a:buFont typeface="Arial"/>
              <a:buChar char="•"/>
            </a:pPr>
            <a:r>
              <a:rPr lang="en-US" dirty="0" err="1"/>
              <a:t>iemand</a:t>
            </a:r>
            <a:r>
              <a:rPr lang="en-US" dirty="0"/>
              <a:t> </a:t>
            </a:r>
            <a:r>
              <a:rPr lang="en-US" dirty="0" err="1"/>
              <a:t>iets</a:t>
            </a:r>
            <a:r>
              <a:rPr lang="en-US" dirty="0"/>
              <a:t> </a:t>
            </a:r>
            <a:r>
              <a:rPr lang="en-US" dirty="0" err="1"/>
              <a:t>moeten</a:t>
            </a:r>
            <a:r>
              <a:rPr lang="en-US" dirty="0"/>
              <a:t> </a:t>
            </a:r>
            <a:r>
              <a:rPr lang="en-US" dirty="0" err="1"/>
              <a:t>vragen</a:t>
            </a:r>
            <a:endParaRPr lang="nl-NL" dirty="0"/>
          </a:p>
          <a:p>
            <a:pPr lvl="1">
              <a:buFont typeface="Arial"/>
              <a:buChar char="•"/>
            </a:pPr>
            <a:r>
              <a:rPr lang="en-US" dirty="0"/>
              <a:t>op </a:t>
            </a:r>
            <a:r>
              <a:rPr lang="en-US" dirty="0" err="1"/>
              <a:t>iemand</a:t>
            </a:r>
            <a:r>
              <a:rPr lang="en-US" dirty="0"/>
              <a:t> </a:t>
            </a:r>
            <a:r>
              <a:rPr lang="en-US" dirty="0" err="1"/>
              <a:t>wachten</a:t>
            </a:r>
            <a:r>
              <a:rPr lang="en-US" dirty="0"/>
              <a:t> die </a:t>
            </a:r>
            <a:r>
              <a:rPr lang="en-US" dirty="0" err="1"/>
              <a:t>te</a:t>
            </a:r>
            <a:r>
              <a:rPr lang="en-US" dirty="0"/>
              <a:t> </a:t>
            </a:r>
            <a:r>
              <a:rPr lang="en-US" dirty="0" err="1"/>
              <a:t>laat</a:t>
            </a:r>
            <a:r>
              <a:rPr lang="en-US" dirty="0"/>
              <a:t> is</a:t>
            </a:r>
            <a:endParaRPr lang="nl-NL" dirty="0"/>
          </a:p>
          <a:p>
            <a:pPr lvl="1">
              <a:buFont typeface="Arial"/>
              <a:buChar char="•"/>
            </a:pPr>
            <a:r>
              <a:rPr lang="en-US" dirty="0"/>
              <a:t>...</a:t>
            </a:r>
            <a:endParaRPr lang="nl-NL" dirty="0"/>
          </a:p>
          <a:p>
            <a:pPr marL="285750" indent="-285750">
              <a:buFont typeface="Arial"/>
              <a:buChar char="•"/>
            </a:pPr>
            <a:r>
              <a:rPr lang="en-US" dirty="0" err="1"/>
              <a:t>Uitlokkers</a:t>
            </a:r>
            <a:r>
              <a:rPr lang="en-US" dirty="0"/>
              <a:t> </a:t>
            </a:r>
            <a:r>
              <a:rPr lang="en-US" dirty="0" err="1"/>
              <a:t>binnen</a:t>
            </a:r>
            <a:r>
              <a:rPr lang="en-US" dirty="0"/>
              <a:t> </a:t>
            </a:r>
            <a:r>
              <a:rPr lang="en-US" dirty="0" err="1"/>
              <a:t>jezelf</a:t>
            </a:r>
            <a:endParaRPr lang="nl-NL" dirty="0" err="1"/>
          </a:p>
          <a:p>
            <a:pPr lvl="1">
              <a:buFont typeface="Arial"/>
              <a:buChar char="•"/>
            </a:pPr>
            <a:r>
              <a:rPr lang="en-US" b="1" dirty="0"/>
              <a:t>je </a:t>
            </a:r>
            <a:r>
              <a:rPr lang="en-US" b="1" dirty="0" err="1"/>
              <a:t>ongerust</a:t>
            </a:r>
            <a:r>
              <a:rPr lang="en-US" b="1" dirty="0"/>
              <a:t> </a:t>
            </a:r>
            <a:r>
              <a:rPr lang="en-US" b="1" dirty="0" err="1"/>
              <a:t>maken</a:t>
            </a:r>
            <a:endParaRPr lang="nl-NL" b="1" dirty="0"/>
          </a:p>
          <a:p>
            <a:pPr lvl="1">
              <a:buFont typeface="Arial"/>
              <a:buChar char="•"/>
            </a:pPr>
            <a:r>
              <a:rPr lang="en-US" b="1" dirty="0" err="1"/>
              <a:t>een</a:t>
            </a:r>
            <a:r>
              <a:rPr lang="en-US" b="1" dirty="0"/>
              <a:t> </a:t>
            </a:r>
            <a:r>
              <a:rPr lang="en-US" b="1" dirty="0" err="1"/>
              <a:t>gevoel</a:t>
            </a:r>
            <a:r>
              <a:rPr lang="en-US" b="1" dirty="0"/>
              <a:t> (</a:t>
            </a:r>
            <a:r>
              <a:rPr lang="en-US" b="1" dirty="0" err="1"/>
              <a:t>bijvoorbeeld</a:t>
            </a:r>
            <a:r>
              <a:rPr lang="en-US" b="1" dirty="0"/>
              <a:t> </a:t>
            </a:r>
            <a:r>
              <a:rPr lang="en-US" b="1" dirty="0" err="1"/>
              <a:t>kwaadheid</a:t>
            </a:r>
            <a:r>
              <a:rPr lang="en-US" b="1" dirty="0"/>
              <a:t>) lang </a:t>
            </a:r>
            <a:r>
              <a:rPr lang="en-US" b="1" dirty="0" err="1"/>
              <a:t>opkroppen</a:t>
            </a:r>
            <a:endParaRPr lang="nl-NL" b="1" dirty="0"/>
          </a:p>
          <a:p>
            <a:pPr lvl="1">
              <a:buFont typeface="Arial"/>
              <a:buChar char="•"/>
            </a:pPr>
            <a:r>
              <a:rPr lang="en-US" dirty="0" err="1"/>
              <a:t>een</a:t>
            </a:r>
            <a:r>
              <a:rPr lang="en-US" dirty="0"/>
              <a:t> </a:t>
            </a:r>
            <a:r>
              <a:rPr lang="en-US" dirty="0" err="1"/>
              <a:t>gevoel</a:t>
            </a:r>
            <a:r>
              <a:rPr lang="en-US" dirty="0"/>
              <a:t> (</a:t>
            </a:r>
            <a:r>
              <a:rPr lang="en-US" dirty="0" err="1"/>
              <a:t>bijvoorbeeld</a:t>
            </a:r>
            <a:r>
              <a:rPr lang="en-US" dirty="0"/>
              <a:t> </a:t>
            </a:r>
            <a:r>
              <a:rPr lang="en-US" dirty="0" err="1"/>
              <a:t>verdriet</a:t>
            </a:r>
            <a:r>
              <a:rPr lang="en-US" dirty="0"/>
              <a:t>) </a:t>
            </a:r>
            <a:r>
              <a:rPr lang="en-US" dirty="0" err="1"/>
              <a:t>ontkennen</a:t>
            </a:r>
            <a:endParaRPr lang="nl-NL" dirty="0"/>
          </a:p>
          <a:p>
            <a:pPr lvl="1">
              <a:buFont typeface="Arial"/>
              <a:buChar char="•"/>
            </a:pPr>
            <a:r>
              <a:rPr lang="en-US" dirty="0" err="1"/>
              <a:t>zelfverwijten</a:t>
            </a:r>
            <a:r>
              <a:rPr lang="en-US" dirty="0"/>
              <a:t>, </a:t>
            </a:r>
            <a:r>
              <a:rPr lang="en-US" dirty="0" err="1"/>
              <a:t>kwaad</a:t>
            </a:r>
            <a:r>
              <a:rPr lang="en-US" dirty="0"/>
              <a:t> </a:t>
            </a:r>
            <a:r>
              <a:rPr lang="en-US" dirty="0" err="1"/>
              <a:t>zijn</a:t>
            </a:r>
            <a:r>
              <a:rPr lang="en-US" dirty="0"/>
              <a:t> op </a:t>
            </a:r>
            <a:r>
              <a:rPr lang="en-US" dirty="0" err="1"/>
              <a:t>jezelf</a:t>
            </a:r>
            <a:endParaRPr lang="nl-NL" dirty="0"/>
          </a:p>
          <a:p>
            <a:pPr lvl="1">
              <a:buFont typeface="Arial"/>
              <a:buChar char="•"/>
            </a:pPr>
            <a:r>
              <a:rPr lang="en-US" b="1" err="1"/>
              <a:t>piekeren</a:t>
            </a:r>
            <a:endParaRPr lang="nl-NL" b="1" err="1"/>
          </a:p>
          <a:p>
            <a:pPr lvl="1">
              <a:buFont typeface="Arial"/>
              <a:buChar char="•"/>
            </a:pPr>
            <a:r>
              <a:rPr lang="en-US" dirty="0" err="1"/>
              <a:t>denken</a:t>
            </a:r>
            <a:r>
              <a:rPr lang="en-US" dirty="0"/>
              <a:t> </a:t>
            </a:r>
            <a:r>
              <a:rPr lang="en-US" dirty="0" err="1"/>
              <a:t>dat</a:t>
            </a:r>
            <a:r>
              <a:rPr lang="en-US" dirty="0"/>
              <a:t> </a:t>
            </a:r>
            <a:r>
              <a:rPr lang="en-US" dirty="0" err="1"/>
              <a:t>iets</a:t>
            </a:r>
            <a:r>
              <a:rPr lang="en-US" dirty="0"/>
              <a:t> </a:t>
            </a:r>
            <a:r>
              <a:rPr lang="en-US" dirty="0" err="1"/>
              <a:t>onverdraaglijk</a:t>
            </a:r>
            <a:r>
              <a:rPr lang="en-US" dirty="0"/>
              <a:t> is</a:t>
            </a:r>
            <a:endParaRPr lang="nl-NL" dirty="0"/>
          </a:p>
          <a:p>
            <a:pPr lvl="1">
              <a:buFont typeface="Arial"/>
              <a:buChar char="•"/>
            </a:pPr>
            <a:r>
              <a:rPr lang="en-US" dirty="0" err="1"/>
              <a:t>denken</a:t>
            </a:r>
            <a:r>
              <a:rPr lang="en-US" dirty="0"/>
              <a:t> </a:t>
            </a:r>
            <a:r>
              <a:rPr lang="en-US" dirty="0" err="1"/>
              <a:t>dat</a:t>
            </a:r>
            <a:r>
              <a:rPr lang="en-US" dirty="0"/>
              <a:t> </a:t>
            </a:r>
            <a:r>
              <a:rPr lang="en-US" dirty="0" err="1"/>
              <a:t>iedereen</a:t>
            </a:r>
            <a:r>
              <a:rPr lang="en-US" dirty="0"/>
              <a:t> </a:t>
            </a:r>
            <a:r>
              <a:rPr lang="en-US" dirty="0" err="1"/>
              <a:t>tegen</a:t>
            </a:r>
            <a:r>
              <a:rPr lang="en-US" dirty="0"/>
              <a:t> </a:t>
            </a:r>
            <a:r>
              <a:rPr lang="en-US" dirty="0" err="1"/>
              <a:t>jou</a:t>
            </a:r>
            <a:r>
              <a:rPr lang="en-US" dirty="0"/>
              <a:t> is</a:t>
            </a:r>
            <a:endParaRPr lang="nl-NL" dirty="0"/>
          </a:p>
          <a:p>
            <a:pPr lvl="1">
              <a:buFont typeface="Arial"/>
              <a:buChar char="•"/>
            </a:pPr>
            <a:r>
              <a:rPr lang="en-US" dirty="0" err="1"/>
              <a:t>denken</a:t>
            </a:r>
            <a:r>
              <a:rPr lang="en-US" dirty="0"/>
              <a:t> </a:t>
            </a:r>
            <a:r>
              <a:rPr lang="en-US" dirty="0" err="1"/>
              <a:t>dat</a:t>
            </a:r>
            <a:r>
              <a:rPr lang="en-US" dirty="0"/>
              <a:t> je </a:t>
            </a:r>
            <a:r>
              <a:rPr lang="en-US" dirty="0" err="1"/>
              <a:t>iets</a:t>
            </a:r>
            <a:r>
              <a:rPr lang="en-US" dirty="0"/>
              <a:t> </a:t>
            </a:r>
            <a:r>
              <a:rPr lang="en-US" dirty="0" err="1"/>
              <a:t>niet</a:t>
            </a:r>
            <a:r>
              <a:rPr lang="en-US" dirty="0"/>
              <a:t> </a:t>
            </a:r>
            <a:r>
              <a:rPr lang="en-US" dirty="0" err="1"/>
              <a:t>aankan</a:t>
            </a:r>
            <a:r>
              <a:rPr lang="en-US" dirty="0"/>
              <a:t> of </a:t>
            </a:r>
            <a:r>
              <a:rPr lang="en-US" dirty="0" err="1"/>
              <a:t>niet</a:t>
            </a:r>
            <a:r>
              <a:rPr lang="en-US" dirty="0"/>
              <a:t> </a:t>
            </a:r>
            <a:r>
              <a:rPr lang="en-US" dirty="0" err="1"/>
              <a:t>zal</a:t>
            </a:r>
            <a:r>
              <a:rPr lang="en-US" dirty="0"/>
              <a:t> ‘</a:t>
            </a:r>
            <a:r>
              <a:rPr lang="en-US" dirty="0" err="1"/>
              <a:t>overleven</a:t>
            </a:r>
            <a:r>
              <a:rPr lang="en-US" dirty="0"/>
              <a:t>’</a:t>
            </a:r>
            <a:endParaRPr lang="nl-NL" dirty="0"/>
          </a:p>
          <a:p>
            <a:pPr lvl="1">
              <a:buFont typeface="Arial"/>
              <a:buChar char="•"/>
            </a:pPr>
            <a:r>
              <a:rPr lang="en-US" dirty="0"/>
              <a:t>het idee </a:t>
            </a:r>
            <a:r>
              <a:rPr lang="en-US" dirty="0" err="1"/>
              <a:t>geen</a:t>
            </a:r>
            <a:r>
              <a:rPr lang="en-US" dirty="0"/>
              <a:t> </a:t>
            </a:r>
            <a:r>
              <a:rPr lang="en-US" dirty="0" err="1"/>
              <a:t>controle</a:t>
            </a:r>
            <a:r>
              <a:rPr lang="en-US" dirty="0"/>
              <a:t> </a:t>
            </a:r>
            <a:r>
              <a:rPr lang="en-US" dirty="0" err="1"/>
              <a:t>te</a:t>
            </a:r>
            <a:r>
              <a:rPr lang="en-US" dirty="0"/>
              <a:t> </a:t>
            </a:r>
            <a:r>
              <a:rPr lang="en-US" dirty="0" err="1"/>
              <a:t>hebben</a:t>
            </a:r>
            <a:endParaRPr lang="nl-NL" dirty="0"/>
          </a:p>
          <a:p>
            <a:pPr lvl="1">
              <a:buFont typeface="Arial"/>
              <a:buChar char="•"/>
            </a:pPr>
            <a:r>
              <a:rPr lang="en-US" dirty="0"/>
              <a:t>het idee </a:t>
            </a:r>
            <a:r>
              <a:rPr lang="en-US" dirty="0" err="1"/>
              <a:t>jezelf</a:t>
            </a:r>
            <a:r>
              <a:rPr lang="en-US" dirty="0"/>
              <a:t> </a:t>
            </a:r>
            <a:r>
              <a:rPr lang="en-US" dirty="0" err="1"/>
              <a:t>te</a:t>
            </a:r>
            <a:r>
              <a:rPr lang="en-US" dirty="0"/>
              <a:t> </a:t>
            </a:r>
            <a:r>
              <a:rPr lang="en-US" dirty="0" err="1"/>
              <a:t>moeten</a:t>
            </a:r>
            <a:r>
              <a:rPr lang="en-US" dirty="0"/>
              <a:t> </a:t>
            </a:r>
            <a:r>
              <a:rPr lang="en-US" dirty="0" err="1"/>
              <a:t>straffen</a:t>
            </a:r>
            <a:endParaRPr lang="nl-NL" dirty="0"/>
          </a:p>
          <a:p>
            <a:pPr lvl="1">
              <a:buFont typeface="Arial"/>
              <a:buChar char="•"/>
            </a:pPr>
            <a:r>
              <a:rPr lang="en-US" dirty="0" err="1"/>
              <a:t>een</a:t>
            </a:r>
            <a:r>
              <a:rPr lang="en-US" dirty="0"/>
              <a:t> </a:t>
            </a:r>
            <a:r>
              <a:rPr lang="en-US" dirty="0" err="1"/>
              <a:t>pijntje</a:t>
            </a:r>
            <a:r>
              <a:rPr lang="en-US" dirty="0"/>
              <a:t> in je </a:t>
            </a:r>
            <a:r>
              <a:rPr lang="en-US" dirty="0" err="1"/>
              <a:t>lichaam</a:t>
            </a:r>
            <a:endParaRPr lang="nl-NL" dirty="0" err="1"/>
          </a:p>
          <a:p>
            <a:pPr lvl="1">
              <a:buFont typeface="Arial"/>
              <a:buChar char="•"/>
            </a:pPr>
            <a:r>
              <a:rPr lang="en-US" dirty="0" err="1"/>
              <a:t>een</a:t>
            </a:r>
            <a:r>
              <a:rPr lang="en-US" dirty="0"/>
              <a:t> ‘</a:t>
            </a:r>
            <a:r>
              <a:rPr lang="en-US" dirty="0" err="1"/>
              <a:t>kater</a:t>
            </a:r>
            <a:r>
              <a:rPr lang="en-US" dirty="0"/>
              <a:t>’ </a:t>
            </a:r>
            <a:r>
              <a:rPr lang="en-US" dirty="0" err="1"/>
              <a:t>hebben</a:t>
            </a:r>
            <a:r>
              <a:rPr lang="en-US" dirty="0"/>
              <a:t> (</a:t>
            </a:r>
            <a:r>
              <a:rPr lang="en-US" dirty="0" err="1"/>
              <a:t>na</a:t>
            </a:r>
            <a:r>
              <a:rPr lang="en-US" dirty="0"/>
              <a:t> alcohol, </a:t>
            </a:r>
            <a:r>
              <a:rPr lang="en-US" dirty="0" err="1"/>
              <a:t>medicatie</a:t>
            </a:r>
            <a:r>
              <a:rPr lang="en-US" dirty="0"/>
              <a:t> of drugs)</a:t>
            </a:r>
            <a:endParaRPr lang="nl-NL" dirty="0"/>
          </a:p>
          <a:p>
            <a:pPr marL="285750" indent="-285750">
              <a:buFont typeface="Arial"/>
              <a:buChar char="•"/>
            </a:pPr>
            <a:r>
              <a:rPr lang="en-US" dirty="0" err="1"/>
              <a:t>Combinaties</a:t>
            </a:r>
            <a:r>
              <a:rPr lang="en-US" dirty="0"/>
              <a:t> van </a:t>
            </a:r>
            <a:r>
              <a:rPr lang="en-US" dirty="0" err="1"/>
              <a:t>uitlokkers</a:t>
            </a:r>
            <a:endParaRPr lang="nl-NL" dirty="0" err="1"/>
          </a:p>
          <a:p>
            <a:pPr lvl="1">
              <a:buFont typeface="Arial"/>
              <a:buChar char="•"/>
            </a:pPr>
            <a:r>
              <a:rPr lang="en-US" b="1" dirty="0" err="1"/>
              <a:t>iets</a:t>
            </a:r>
            <a:r>
              <a:rPr lang="en-US" b="1" dirty="0"/>
              <a:t> wat je </a:t>
            </a:r>
            <a:r>
              <a:rPr lang="en-US" b="1" dirty="0" err="1"/>
              <a:t>doet</a:t>
            </a:r>
            <a:r>
              <a:rPr lang="en-US" b="1" dirty="0"/>
              <a:t> </a:t>
            </a:r>
            <a:r>
              <a:rPr lang="en-US" b="1" dirty="0" err="1"/>
              <a:t>terugdenken</a:t>
            </a:r>
            <a:r>
              <a:rPr lang="en-US" b="1" dirty="0"/>
              <a:t> </a:t>
            </a:r>
            <a:r>
              <a:rPr lang="en-US" b="1" dirty="0" err="1"/>
              <a:t>aan</a:t>
            </a:r>
            <a:r>
              <a:rPr lang="en-US" b="1" dirty="0"/>
              <a:t> </a:t>
            </a:r>
            <a:r>
              <a:rPr lang="en-US" b="1" dirty="0" err="1"/>
              <a:t>een</a:t>
            </a:r>
            <a:r>
              <a:rPr lang="en-US" b="1" dirty="0"/>
              <a:t> </a:t>
            </a:r>
            <a:r>
              <a:rPr lang="en-US" b="1" dirty="0" err="1"/>
              <a:t>onaangename</a:t>
            </a:r>
            <a:r>
              <a:rPr lang="en-US" b="1" dirty="0"/>
              <a:t> </a:t>
            </a:r>
            <a:r>
              <a:rPr lang="en-US" b="1" dirty="0" err="1"/>
              <a:t>gebeurtenis</a:t>
            </a:r>
            <a:r>
              <a:rPr lang="en-US" b="1" dirty="0"/>
              <a:t> </a:t>
            </a:r>
            <a:r>
              <a:rPr lang="en-US" dirty="0"/>
              <a:t>(</a:t>
            </a:r>
            <a:r>
              <a:rPr lang="en-US" dirty="0" err="1"/>
              <a:t>dat</a:t>
            </a:r>
            <a:r>
              <a:rPr lang="en-US" dirty="0"/>
              <a:t> </a:t>
            </a:r>
            <a:r>
              <a:rPr lang="en-US" dirty="0" err="1"/>
              <a:t>kan</a:t>
            </a:r>
            <a:r>
              <a:rPr lang="en-US" dirty="0"/>
              <a:t> </a:t>
            </a:r>
            <a:r>
              <a:rPr lang="en-US" dirty="0" err="1"/>
              <a:t>een</a:t>
            </a:r>
            <a:r>
              <a:rPr lang="en-US" dirty="0"/>
              <a:t> detail </a:t>
            </a:r>
            <a:r>
              <a:rPr lang="en-US" dirty="0" err="1"/>
              <a:t>zijn</a:t>
            </a:r>
            <a:r>
              <a:rPr lang="en-US" dirty="0"/>
              <a:t>, </a:t>
            </a:r>
            <a:r>
              <a:rPr lang="en-US" dirty="0" err="1"/>
              <a:t>iets</a:t>
            </a:r>
            <a:r>
              <a:rPr lang="en-US" dirty="0"/>
              <a:t> wat je </a:t>
            </a:r>
            <a:r>
              <a:rPr lang="en-US" dirty="0" err="1"/>
              <a:t>hoort</a:t>
            </a:r>
            <a:r>
              <a:rPr lang="en-US" dirty="0"/>
              <a:t>, </a:t>
            </a:r>
            <a:r>
              <a:rPr lang="en-US" dirty="0" err="1"/>
              <a:t>ziet</a:t>
            </a:r>
            <a:r>
              <a:rPr lang="en-US" dirty="0"/>
              <a:t> of </a:t>
            </a:r>
            <a:r>
              <a:rPr lang="en-US" dirty="0" err="1"/>
              <a:t>ruikt</a:t>
            </a:r>
            <a:r>
              <a:rPr lang="en-US" dirty="0"/>
              <a:t>)</a:t>
            </a:r>
            <a:endParaRPr lang="nl-NL" dirty="0"/>
          </a:p>
          <a:p>
            <a:pPr lvl="1">
              <a:buFont typeface="Arial"/>
              <a:buChar char="•"/>
            </a:pPr>
            <a:r>
              <a:rPr lang="en-US" dirty="0" err="1"/>
              <a:t>iets</a:t>
            </a:r>
            <a:r>
              <a:rPr lang="en-US" dirty="0"/>
              <a:t> </a:t>
            </a:r>
            <a:r>
              <a:rPr lang="en-US" dirty="0" err="1"/>
              <a:t>negeren</a:t>
            </a:r>
            <a:r>
              <a:rPr lang="en-US" dirty="0"/>
              <a:t> wat je </a:t>
            </a:r>
            <a:r>
              <a:rPr lang="en-US" dirty="0" err="1"/>
              <a:t>emotioneel</a:t>
            </a:r>
            <a:r>
              <a:rPr lang="en-US" dirty="0"/>
              <a:t> </a:t>
            </a:r>
            <a:r>
              <a:rPr lang="en-US" dirty="0" err="1"/>
              <a:t>geraakt</a:t>
            </a:r>
            <a:r>
              <a:rPr lang="en-US" dirty="0"/>
              <a:t> </a:t>
            </a:r>
            <a:r>
              <a:rPr lang="en-US" dirty="0" err="1"/>
              <a:t>heeft</a:t>
            </a:r>
            <a:endParaRPr lang="nl-NL" dirty="0"/>
          </a:p>
          <a:p>
            <a:pPr lvl="1">
              <a:buFont typeface="Arial"/>
              <a:buChar char="•"/>
            </a:pPr>
            <a:r>
              <a:rPr lang="en-US" b="1" dirty="0" err="1"/>
              <a:t>iemand</a:t>
            </a:r>
            <a:r>
              <a:rPr lang="en-US" b="1" dirty="0"/>
              <a:t> </a:t>
            </a:r>
            <a:r>
              <a:rPr lang="en-US" b="1" dirty="0" err="1"/>
              <a:t>doet</a:t>
            </a:r>
            <a:r>
              <a:rPr lang="en-US" b="1" dirty="0"/>
              <a:t> </a:t>
            </a:r>
            <a:r>
              <a:rPr lang="en-US" b="1" dirty="0" err="1"/>
              <a:t>iets</a:t>
            </a:r>
            <a:r>
              <a:rPr lang="en-US" b="1" dirty="0"/>
              <a:t> wat je </a:t>
            </a:r>
            <a:r>
              <a:rPr lang="en-US" b="1" dirty="0" err="1"/>
              <a:t>niet</a:t>
            </a:r>
            <a:r>
              <a:rPr lang="en-US" b="1" dirty="0"/>
              <a:t> </a:t>
            </a:r>
            <a:r>
              <a:rPr lang="en-US" b="1" dirty="0" err="1"/>
              <a:t>wil</a:t>
            </a:r>
            <a:endParaRPr lang="nl-NL" b="1" dirty="0"/>
          </a:p>
          <a:p>
            <a:pPr lvl="1">
              <a:buFont typeface="Arial"/>
              <a:buChar char="•"/>
            </a:pPr>
            <a:r>
              <a:rPr lang="en-US" dirty="0" err="1"/>
              <a:t>twijfelen</a:t>
            </a:r>
            <a:r>
              <a:rPr lang="en-US" dirty="0"/>
              <a:t> of </a:t>
            </a:r>
            <a:r>
              <a:rPr lang="en-US" dirty="0" err="1"/>
              <a:t>iemand</a:t>
            </a:r>
            <a:r>
              <a:rPr lang="en-US" dirty="0"/>
              <a:t> je </a:t>
            </a:r>
            <a:r>
              <a:rPr lang="en-US" dirty="0" err="1"/>
              <a:t>belachelijk</a:t>
            </a:r>
            <a:r>
              <a:rPr lang="en-US" dirty="0"/>
              <a:t> </a:t>
            </a:r>
            <a:r>
              <a:rPr lang="en-US" dirty="0" err="1"/>
              <a:t>wilde</a:t>
            </a:r>
            <a:r>
              <a:rPr lang="en-US" dirty="0"/>
              <a:t> </a:t>
            </a:r>
            <a:r>
              <a:rPr lang="en-US" dirty="0" err="1"/>
              <a:t>maken</a:t>
            </a:r>
            <a:endParaRPr lang="nl-NL" dirty="0" err="1"/>
          </a:p>
          <a:p>
            <a:pPr lvl="1">
              <a:buFont typeface="Arial"/>
              <a:buChar char="•"/>
            </a:pPr>
            <a:r>
              <a:rPr lang="en-US" b="1" err="1"/>
              <a:t>ruzie</a:t>
            </a:r>
            <a:endParaRPr lang="nl-NL" b="1"/>
          </a:p>
          <a:p>
            <a:pPr lvl="1">
              <a:buFont typeface="Arial"/>
              <a:buChar char="•"/>
            </a:pPr>
            <a:r>
              <a:rPr lang="en-US" dirty="0" err="1"/>
              <a:t>iemand</a:t>
            </a:r>
            <a:r>
              <a:rPr lang="en-US" dirty="0"/>
              <a:t> </a:t>
            </a:r>
            <a:r>
              <a:rPr lang="en-US" dirty="0" err="1"/>
              <a:t>teleurstellen</a:t>
            </a:r>
            <a:r>
              <a:rPr lang="en-US" dirty="0"/>
              <a:t> (of </a:t>
            </a:r>
            <a:r>
              <a:rPr lang="en-US" dirty="0" err="1"/>
              <a:t>dat</a:t>
            </a:r>
            <a:r>
              <a:rPr lang="en-US" dirty="0"/>
              <a:t> </a:t>
            </a:r>
            <a:r>
              <a:rPr lang="en-US" dirty="0" err="1"/>
              <a:t>denken</a:t>
            </a:r>
            <a:r>
              <a:rPr lang="en-US" dirty="0"/>
              <a:t>)</a:t>
            </a:r>
            <a:endParaRPr lang="nl-NL" dirty="0"/>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28</a:t>
            </a:fld>
            <a:endParaRPr lang="nl-BE"/>
          </a:p>
        </p:txBody>
      </p:sp>
    </p:spTree>
    <p:extLst>
      <p:ext uri="{BB962C8B-B14F-4D97-AF65-F5344CB8AC3E}">
        <p14:creationId xmlns:p14="http://schemas.microsoft.com/office/powerpoint/2010/main" val="3025516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Glenda:</a:t>
            </a:r>
            <a:endParaRPr lang="nl-NL" dirty="0" err="1"/>
          </a:p>
          <a:p>
            <a:r>
              <a:rPr lang="en-US" dirty="0" err="1"/>
              <a:t>Gevoelens</a:t>
            </a:r>
            <a:r>
              <a:rPr lang="en-US" dirty="0"/>
              <a:t>, </a:t>
            </a:r>
            <a:r>
              <a:rPr lang="en-US" dirty="0" err="1"/>
              <a:t>ook</a:t>
            </a:r>
            <a:r>
              <a:rPr lang="en-US" dirty="0"/>
              <a:t> </a:t>
            </a:r>
            <a:r>
              <a:rPr lang="en-US" dirty="0" err="1"/>
              <a:t>als</a:t>
            </a:r>
            <a:r>
              <a:rPr lang="en-US" dirty="0"/>
              <a:t> ze </a:t>
            </a:r>
            <a:r>
              <a:rPr lang="en-US" dirty="0" err="1"/>
              <a:t>heftig</a:t>
            </a:r>
            <a:r>
              <a:rPr lang="en-US" dirty="0"/>
              <a:t> </a:t>
            </a:r>
            <a:r>
              <a:rPr lang="en-US" dirty="0" err="1"/>
              <a:t>zijn</a:t>
            </a:r>
            <a:r>
              <a:rPr lang="en-US" dirty="0"/>
              <a:t>, </a:t>
            </a:r>
            <a:r>
              <a:rPr lang="en-US" dirty="0" err="1"/>
              <a:t>gaan</a:t>
            </a:r>
            <a:r>
              <a:rPr lang="en-US" dirty="0"/>
              <a:t> </a:t>
            </a:r>
            <a:r>
              <a:rPr lang="en-US" dirty="0" err="1"/>
              <a:t>doorgaans</a:t>
            </a:r>
            <a:r>
              <a:rPr lang="en-US" dirty="0"/>
              <a:t> in </a:t>
            </a:r>
            <a:r>
              <a:rPr lang="en-US" dirty="0" err="1"/>
              <a:t>golven</a:t>
            </a:r>
            <a:r>
              <a:rPr lang="en-US" dirty="0"/>
              <a:t>. Ze </a:t>
            </a:r>
            <a:r>
              <a:rPr lang="en-US" dirty="0" err="1"/>
              <a:t>komen</a:t>
            </a:r>
            <a:r>
              <a:rPr lang="en-US" dirty="0"/>
              <a:t> op </a:t>
            </a:r>
            <a:r>
              <a:rPr lang="en-US" dirty="0" err="1"/>
              <a:t>en</a:t>
            </a:r>
            <a:r>
              <a:rPr lang="en-US" dirty="0"/>
              <a:t> </a:t>
            </a:r>
            <a:r>
              <a:rPr lang="en-US" dirty="0" err="1"/>
              <a:t>kunnen</a:t>
            </a:r>
            <a:r>
              <a:rPr lang="en-US" dirty="0"/>
              <a:t> </a:t>
            </a:r>
            <a:r>
              <a:rPr lang="en-US" dirty="0" err="1"/>
              <a:t>hevig</a:t>
            </a:r>
            <a:r>
              <a:rPr lang="en-US" dirty="0"/>
              <a:t> </a:t>
            </a:r>
            <a:r>
              <a:rPr lang="en-US" dirty="0" err="1"/>
              <a:t>worden</a:t>
            </a:r>
            <a:r>
              <a:rPr lang="en-US" dirty="0"/>
              <a:t> om </a:t>
            </a:r>
            <a:r>
              <a:rPr lang="en-US" dirty="0" err="1"/>
              <a:t>vervolgens</a:t>
            </a:r>
            <a:r>
              <a:rPr lang="en-US" dirty="0"/>
              <a:t> </a:t>
            </a:r>
            <a:r>
              <a:rPr lang="en-US" dirty="0" err="1"/>
              <a:t>weer</a:t>
            </a:r>
            <a:r>
              <a:rPr lang="en-US" dirty="0"/>
              <a:t> </a:t>
            </a:r>
            <a:r>
              <a:rPr lang="en-US" dirty="0" err="1"/>
              <a:t>af</a:t>
            </a:r>
            <a:r>
              <a:rPr lang="en-US" dirty="0"/>
              <a:t> </a:t>
            </a:r>
            <a:r>
              <a:rPr lang="en-US" dirty="0" err="1"/>
              <a:t>te</a:t>
            </a:r>
            <a:r>
              <a:rPr lang="en-US" dirty="0"/>
              <a:t> </a:t>
            </a:r>
            <a:r>
              <a:rPr lang="en-US" dirty="0" err="1"/>
              <a:t>nemen</a:t>
            </a:r>
            <a:r>
              <a:rPr lang="en-US" dirty="0"/>
              <a:t>. = </a:t>
            </a:r>
            <a:r>
              <a:rPr lang="en-US" dirty="0" err="1"/>
              <a:t>herstel</a:t>
            </a:r>
            <a:endParaRPr lang="nl-NL"/>
          </a:p>
          <a:p>
            <a:r>
              <a:rPr lang="en-US" dirty="0"/>
              <a:t>We </a:t>
            </a:r>
            <a:r>
              <a:rPr lang="en-US" dirty="0" err="1"/>
              <a:t>kunnen</a:t>
            </a:r>
            <a:r>
              <a:rPr lang="en-US" dirty="0"/>
              <a:t> angst, </a:t>
            </a:r>
            <a:r>
              <a:rPr lang="en-US" dirty="0" err="1"/>
              <a:t>wanhoop</a:t>
            </a:r>
            <a:r>
              <a:rPr lang="en-US" dirty="0"/>
              <a:t> </a:t>
            </a:r>
            <a:r>
              <a:rPr lang="en-US" dirty="0" err="1"/>
              <a:t>en</a:t>
            </a:r>
            <a:r>
              <a:rPr lang="en-US" dirty="0"/>
              <a:t> </a:t>
            </a:r>
            <a:r>
              <a:rPr lang="en-US" dirty="0" err="1"/>
              <a:t>boosheid</a:t>
            </a:r>
            <a:r>
              <a:rPr lang="en-US" dirty="0"/>
              <a:t> </a:t>
            </a:r>
            <a:r>
              <a:rPr lang="en-US" dirty="0" err="1"/>
              <a:t>verdragen</a:t>
            </a:r>
            <a:r>
              <a:rPr lang="en-US" dirty="0"/>
              <a:t>. Het </a:t>
            </a:r>
            <a:r>
              <a:rPr lang="en-US" dirty="0" err="1"/>
              <a:t>gaat</a:t>
            </a:r>
            <a:r>
              <a:rPr lang="en-US" dirty="0"/>
              <a:t> </a:t>
            </a:r>
            <a:r>
              <a:rPr lang="en-US" dirty="0" err="1"/>
              <a:t>voorbij</a:t>
            </a:r>
            <a:r>
              <a:rPr lang="en-US" dirty="0"/>
              <a:t>. Het </a:t>
            </a:r>
            <a:r>
              <a:rPr lang="en-US" dirty="0" err="1"/>
              <a:t>kent</a:t>
            </a:r>
            <a:r>
              <a:rPr lang="en-US" dirty="0"/>
              <a:t> </a:t>
            </a:r>
            <a:r>
              <a:rPr lang="en-US" dirty="0" err="1"/>
              <a:t>een</a:t>
            </a:r>
            <a:r>
              <a:rPr lang="en-US" dirty="0"/>
              <a:t> </a:t>
            </a:r>
            <a:r>
              <a:rPr lang="en-US" dirty="0" err="1"/>
              <a:t>piek</a:t>
            </a:r>
            <a:r>
              <a:rPr lang="en-US" dirty="0"/>
              <a:t>, maar het </a:t>
            </a:r>
            <a:r>
              <a:rPr lang="en-US" dirty="0" err="1"/>
              <a:t>zakt</a:t>
            </a:r>
            <a:r>
              <a:rPr lang="en-US" dirty="0"/>
              <a:t> </a:t>
            </a:r>
            <a:r>
              <a:rPr lang="en-US" dirty="0" err="1"/>
              <a:t>weer</a:t>
            </a:r>
            <a:r>
              <a:rPr lang="en-US" dirty="0"/>
              <a:t>. </a:t>
            </a:r>
          </a:p>
          <a:p>
            <a:r>
              <a:rPr lang="nl-NL" dirty="0"/>
              <a:t>In plaats van te proberen je heftige onaangename gevoelens te ontvluchten, kan je ook blijven zitten en ze proberen te ‘doorstaan’. Als je dit doet zal je na maximaal 20 tot 30 minuten merken dat je gevoelens langzaam minder hevig worden.</a:t>
            </a:r>
            <a:endParaRPr lang="en-US" dirty="0"/>
          </a:p>
          <a:p>
            <a:r>
              <a:rPr lang="en-US" dirty="0"/>
              <a:t>Soms </a:t>
            </a:r>
            <a:r>
              <a:rPr lang="en-US" dirty="0" err="1"/>
              <a:t>helpt</a:t>
            </a:r>
            <a:r>
              <a:rPr lang="en-US" dirty="0"/>
              <a:t> het </a:t>
            </a:r>
            <a:r>
              <a:rPr lang="en-US" dirty="0" err="1"/>
              <a:t>ook</a:t>
            </a:r>
            <a:r>
              <a:rPr lang="en-US" dirty="0"/>
              <a:t> om het </a:t>
            </a:r>
            <a:r>
              <a:rPr lang="en-US" dirty="0" err="1"/>
              <a:t>beeld</a:t>
            </a:r>
            <a:r>
              <a:rPr lang="en-US" dirty="0"/>
              <a:t> van die golf </a:t>
            </a:r>
            <a:r>
              <a:rPr lang="en-US" dirty="0" err="1"/>
              <a:t>voor</a:t>
            </a:r>
            <a:r>
              <a:rPr lang="en-US" dirty="0"/>
              <a:t> </a:t>
            </a:r>
            <a:r>
              <a:rPr lang="en-US" dirty="0" err="1"/>
              <a:t>ogen</a:t>
            </a:r>
            <a:r>
              <a:rPr lang="en-US" dirty="0"/>
              <a:t> </a:t>
            </a:r>
            <a:r>
              <a:rPr lang="en-US" dirty="0" err="1"/>
              <a:t>te</a:t>
            </a:r>
            <a:r>
              <a:rPr lang="en-US" dirty="0"/>
              <a:t> </a:t>
            </a:r>
            <a:r>
              <a:rPr lang="en-US" dirty="0" err="1"/>
              <a:t>houden</a:t>
            </a:r>
            <a:r>
              <a:rPr lang="en-US" dirty="0"/>
              <a:t>. Of de </a:t>
            </a:r>
            <a:r>
              <a:rPr lang="en-US" dirty="0" err="1"/>
              <a:t>strandbal</a:t>
            </a:r>
            <a:r>
              <a:rPr lang="en-US" dirty="0"/>
              <a:t> die </a:t>
            </a:r>
            <a:r>
              <a:rPr lang="en-US" dirty="0" err="1"/>
              <a:t>ffjes</a:t>
            </a:r>
            <a:r>
              <a:rPr lang="en-US" dirty="0"/>
              <a:t> </a:t>
            </a:r>
            <a:r>
              <a:rPr lang="en-US" dirty="0" err="1"/>
              <a:t>bij</a:t>
            </a:r>
            <a:r>
              <a:rPr lang="en-US" dirty="0"/>
              <a:t> u </a:t>
            </a:r>
            <a:r>
              <a:rPr lang="en-US" dirty="0" err="1"/>
              <a:t>blijft</a:t>
            </a:r>
            <a:r>
              <a:rPr lang="en-US" dirty="0"/>
              <a:t> maar </a:t>
            </a:r>
            <a:r>
              <a:rPr lang="en-US" dirty="0" err="1"/>
              <a:t>nadien</a:t>
            </a:r>
            <a:r>
              <a:rPr lang="en-US" dirty="0"/>
              <a:t> </a:t>
            </a:r>
            <a:r>
              <a:rPr lang="en-US" dirty="0" err="1"/>
              <a:t>weer</a:t>
            </a:r>
            <a:r>
              <a:rPr lang="en-US" dirty="0"/>
              <a:t> </a:t>
            </a:r>
            <a:r>
              <a:rPr lang="en-US" dirty="0" err="1"/>
              <a:t>wegdrijft</a:t>
            </a:r>
          </a:p>
          <a:p>
            <a:endParaRPr lang="en-US" dirty="0">
              <a:ea typeface="Calibri"/>
              <a:cs typeface="Calibri"/>
            </a:endParaRPr>
          </a:p>
          <a:p>
            <a:endParaRPr lang="en-US">
              <a:latin typeface="Aptos" panose="02110004020202020204"/>
              <a:ea typeface="Calibri"/>
              <a:cs typeface="Calibri"/>
            </a:endParaRPr>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29</a:t>
            </a:fld>
            <a:endParaRPr lang="nl-BE"/>
          </a:p>
        </p:txBody>
      </p:sp>
    </p:spTree>
    <p:extLst>
      <p:ext uri="{BB962C8B-B14F-4D97-AF65-F5344CB8AC3E}">
        <p14:creationId xmlns:p14="http://schemas.microsoft.com/office/powerpoint/2010/main" val="387205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ts val="1000"/>
              </a:spcBef>
            </a:pPr>
            <a:r>
              <a:rPr lang="nl-NL" dirty="0"/>
              <a:t>Nathalie </a:t>
            </a:r>
            <a:endParaRPr lang="en-US" dirty="0"/>
          </a:p>
          <a:p>
            <a:pPr>
              <a:lnSpc>
                <a:spcPct val="90000"/>
              </a:lnSpc>
              <a:spcBef>
                <a:spcPts val="1000"/>
              </a:spcBef>
            </a:pPr>
            <a:r>
              <a:rPr lang="nl-NL" dirty="0"/>
              <a:t>Om onszelf te kalmeren kunnen we gebruik maken van verschillende methodes. Die zullen echter niet voor iedereen en in alle omstandigheden dezelfde zijn.</a:t>
            </a:r>
            <a:endParaRPr lang="en-US" dirty="0"/>
          </a:p>
          <a:p>
            <a:pPr marL="171450" indent="-171450">
              <a:lnSpc>
                <a:spcPct val="90000"/>
              </a:lnSpc>
              <a:spcBef>
                <a:spcPts val="1000"/>
              </a:spcBef>
              <a:buFont typeface="Arial"/>
              <a:buChar char="•"/>
            </a:pPr>
            <a:r>
              <a:rPr lang="nl-NL" dirty="0"/>
              <a:t>Sommige methoden die beschreven worden zijn gericht op het onder </a:t>
            </a:r>
            <a:r>
              <a:rPr lang="nl-NL" b="1" dirty="0"/>
              <a:t>controle </a:t>
            </a:r>
            <a:r>
              <a:rPr lang="nl-NL" dirty="0"/>
              <a:t>krijgen van onze gevoelens. Enkele daarvan kunnen </a:t>
            </a:r>
            <a:r>
              <a:rPr lang="nl-NL" b="1" dirty="0"/>
              <a:t>snel </a:t>
            </a:r>
            <a:r>
              <a:rPr lang="nl-NL" dirty="0"/>
              <a:t>werken in moeilijke situaties.</a:t>
            </a:r>
          </a:p>
          <a:p>
            <a:pPr marL="171450" indent="-171450">
              <a:lnSpc>
                <a:spcPct val="90000"/>
              </a:lnSpc>
              <a:spcBef>
                <a:spcPts val="1000"/>
              </a:spcBef>
              <a:buFont typeface="Arial"/>
              <a:buChar char="•"/>
            </a:pPr>
            <a:r>
              <a:rPr lang="nl-NL" dirty="0"/>
              <a:t>Andere methoden werken op </a:t>
            </a:r>
            <a:r>
              <a:rPr lang="nl-NL" b="1" dirty="0"/>
              <a:t>langere termijn</a:t>
            </a:r>
            <a:r>
              <a:rPr lang="nl-NL" dirty="0"/>
              <a:t> en zijn eerder gericht op het </a:t>
            </a:r>
            <a:r>
              <a:rPr lang="nl-NL" b="1" dirty="0"/>
              <a:t>toelaten </a:t>
            </a:r>
            <a:r>
              <a:rPr lang="nl-NL" dirty="0"/>
              <a:t>van onze gevoelens</a:t>
            </a:r>
          </a:p>
          <a:p>
            <a:r>
              <a:rPr lang="nl-NL" dirty="0"/>
              <a:t>Het is belangrijk om na een tijdje beide soorten methoden te combineren. De ene moment is er tijd en ruimte om onze gevoelens toe te laten. De andere moment moeten we op tijd op ons werk zijn en kan het nuttiger zijn om grip te krijgen op onze emoties. Het gevaar bestaat dat we er zelden tijd en ruimte voor maken. Omdat we dat eigenlijk ook niet leuk of gemakkelijk vinden. Maar het is wel nodig. </a:t>
            </a:r>
          </a:p>
          <a:p>
            <a:endParaRPr lang="nl-NL"/>
          </a:p>
          <a:p>
            <a:r>
              <a:rPr lang="nl-NL" dirty="0"/>
              <a:t>Experimenteer gerust eens met die methodes</a:t>
            </a: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30</a:t>
            </a:fld>
            <a:endParaRPr lang="nl-BE"/>
          </a:p>
        </p:txBody>
      </p:sp>
    </p:spTree>
    <p:extLst>
      <p:ext uri="{BB962C8B-B14F-4D97-AF65-F5344CB8AC3E}">
        <p14:creationId xmlns:p14="http://schemas.microsoft.com/office/powerpoint/2010/main" val="117837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a:t>Nathalie: ik heb eens een foto genomen van mijn boekenkast. EN die ziet er helemaal anders uit. Dit zijn mijn boeken over ouderschap. </a:t>
            </a:r>
          </a:p>
          <a:p>
            <a:r>
              <a:rPr lang="nl-NL"/>
              <a:t>Voor elk </a:t>
            </a:r>
            <a:r>
              <a:rPr lang="nl-NL" b="1"/>
              <a:t>probleem </a:t>
            </a:r>
            <a:r>
              <a:rPr lang="nl-NL"/>
              <a:t>bij het kind bestaan er meerdere boeken. Meerdere </a:t>
            </a:r>
            <a:r>
              <a:rPr lang="nl-NL" b="1"/>
              <a:t>manieren </a:t>
            </a:r>
            <a:r>
              <a:rPr lang="nl-NL"/>
              <a:t>om het probleem aan te pakken worden voorgesteld. Het kan steunend zijn, maar ook </a:t>
            </a:r>
            <a:r>
              <a:rPr lang="nl-NL" b="1"/>
              <a:t>verwarrend</a:t>
            </a:r>
            <a:r>
              <a:rPr lang="nl-NL"/>
              <a:t>. Het geeft ons als ouder het gevoel dat we </a:t>
            </a:r>
            <a:r>
              <a:rPr lang="nl-NL" b="1"/>
              <a:t>verantwoordelijk </a:t>
            </a:r>
            <a:r>
              <a:rPr lang="nl-NL"/>
              <a:t>zijn. “Als het misloopt, is het onze schuld, we doen het niet goed genoeg en we moeten maar beter ons best doen”. Dat is wetenschappelijk niet juist. Er zijn namelijk meerdere bepalende factoren en het maakt ons als ouders onzeker en afhankelijk. </a:t>
            </a:r>
            <a:r>
              <a:rPr lang="nl-BE"/>
              <a:t>De overvloed aan informatie en adviezen geeft ons het gevoel dat we het nooit allemaal goed kunnen doen. </a:t>
            </a:r>
            <a:endParaRPr lang="nl-NL"/>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3</a:t>
            </a:fld>
            <a:endParaRPr lang="nl-BE"/>
          </a:p>
        </p:txBody>
      </p:sp>
    </p:spTree>
    <p:extLst>
      <p:ext uri="{BB962C8B-B14F-4D97-AF65-F5344CB8AC3E}">
        <p14:creationId xmlns:p14="http://schemas.microsoft.com/office/powerpoint/2010/main" val="3020394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Glnda</a:t>
            </a:r>
            <a:r>
              <a:rPr lang="en-US" dirty="0"/>
              <a:t>:</a:t>
            </a:r>
            <a:endParaRPr lang="nl-NL" dirty="0"/>
          </a:p>
          <a:p>
            <a:pPr marL="228600" indent="-228600">
              <a:buAutoNum type="arabicPeriod"/>
            </a:pPr>
            <a:r>
              <a:rPr lang="en-US" dirty="0" err="1">
                <a:latin typeface="Calibri"/>
                <a:ea typeface="Calibri"/>
                <a:cs typeface="Calibri"/>
              </a:rPr>
              <a:t>Mijn</a:t>
            </a:r>
            <a:r>
              <a:rPr lang="en-US" dirty="0">
                <a:latin typeface="Calibri"/>
                <a:ea typeface="Calibri"/>
                <a:cs typeface="Calibri"/>
              </a:rPr>
              <a:t> </a:t>
            </a:r>
            <a:r>
              <a:rPr lang="en-US" dirty="0" err="1">
                <a:latin typeface="Calibri"/>
                <a:ea typeface="Calibri"/>
                <a:cs typeface="Calibri"/>
              </a:rPr>
              <a:t>ademhaling</a:t>
            </a:r>
            <a:r>
              <a:rPr lang="en-US" dirty="0">
                <a:latin typeface="Calibri"/>
                <a:ea typeface="Calibri"/>
                <a:cs typeface="Calibri"/>
              </a:rPr>
              <a:t> </a:t>
            </a:r>
            <a:r>
              <a:rPr lang="en-US" dirty="0" err="1">
                <a:latin typeface="Calibri"/>
                <a:ea typeface="Calibri"/>
                <a:cs typeface="Calibri"/>
              </a:rPr>
              <a:t>vertragen</a:t>
            </a:r>
            <a:r>
              <a:rPr lang="en-US" dirty="0">
                <a:latin typeface="Calibri"/>
                <a:ea typeface="Calibri"/>
                <a:cs typeface="Calibri"/>
              </a:rPr>
              <a:t> (</a:t>
            </a:r>
            <a:r>
              <a:rPr lang="en-US" dirty="0" err="1">
                <a:latin typeface="Calibri"/>
                <a:ea typeface="Calibri"/>
                <a:cs typeface="Calibri"/>
              </a:rPr>
              <a:t>horloge</a:t>
            </a:r>
            <a:r>
              <a:rPr lang="en-US" dirty="0">
                <a:latin typeface="Calibri"/>
                <a:ea typeface="Calibri"/>
                <a:cs typeface="Calibri"/>
              </a:rPr>
              <a:t> </a:t>
            </a:r>
            <a:r>
              <a:rPr lang="en-US" dirty="0" err="1">
                <a:latin typeface="Calibri"/>
                <a:ea typeface="Calibri"/>
                <a:cs typeface="Calibri"/>
              </a:rPr>
              <a:t>bv</a:t>
            </a:r>
            <a:r>
              <a:rPr lang="en-US" dirty="0">
                <a:latin typeface="Calibri"/>
                <a:ea typeface="Calibri"/>
                <a:cs typeface="Calibri"/>
              </a:rPr>
              <a:t>). Er </a:t>
            </a:r>
            <a:r>
              <a:rPr lang="en-US" dirty="0" err="1">
                <a:latin typeface="Calibri"/>
                <a:ea typeface="Calibri"/>
                <a:cs typeface="Calibri"/>
              </a:rPr>
              <a:t>zijn</a:t>
            </a:r>
            <a:r>
              <a:rPr lang="en-US" dirty="0">
                <a:latin typeface="Calibri"/>
                <a:ea typeface="Calibri"/>
                <a:cs typeface="Calibri"/>
              </a:rPr>
              <a:t> heel wat </a:t>
            </a:r>
            <a:r>
              <a:rPr lang="en-US" dirty="0" err="1">
                <a:latin typeface="Calibri"/>
                <a:ea typeface="Calibri"/>
                <a:cs typeface="Calibri"/>
              </a:rPr>
              <a:t>hulpmiddelen</a:t>
            </a:r>
            <a:r>
              <a:rPr lang="en-US" dirty="0">
                <a:latin typeface="Calibri"/>
                <a:ea typeface="Calibri"/>
                <a:cs typeface="Calibri"/>
              </a:rPr>
              <a:t> </a:t>
            </a:r>
            <a:r>
              <a:rPr lang="en-US" dirty="0" err="1">
                <a:latin typeface="Calibri"/>
                <a:ea typeface="Calibri"/>
                <a:cs typeface="Calibri"/>
              </a:rPr>
              <a:t>hiervoor</a:t>
            </a:r>
            <a:r>
              <a:rPr lang="en-US" dirty="0">
                <a:latin typeface="Calibri"/>
                <a:ea typeface="Calibri"/>
                <a:cs typeface="Calibri"/>
              </a:rPr>
              <a:t>. </a:t>
            </a:r>
            <a:r>
              <a:rPr lang="en-US" dirty="0" err="1">
                <a:latin typeface="Calibri"/>
                <a:ea typeface="Calibri"/>
                <a:cs typeface="Calibri"/>
              </a:rPr>
              <a:t>Bv</a:t>
            </a:r>
            <a:r>
              <a:rPr lang="en-US" dirty="0">
                <a:latin typeface="Calibri"/>
                <a:ea typeface="Calibri"/>
                <a:cs typeface="Calibri"/>
              </a:rPr>
              <a:t> </a:t>
            </a:r>
            <a:r>
              <a:rPr lang="en-US" dirty="0" err="1">
                <a:latin typeface="Calibri"/>
                <a:ea typeface="Calibri"/>
                <a:cs typeface="Calibri"/>
              </a:rPr>
              <a:t>Kinesisten</a:t>
            </a:r>
            <a:r>
              <a:rPr lang="en-US" dirty="0">
                <a:latin typeface="Calibri"/>
                <a:ea typeface="Calibri"/>
                <a:cs typeface="Calibri"/>
              </a:rPr>
              <a:t>, u </a:t>
            </a:r>
            <a:r>
              <a:rPr lang="en-US" dirty="0" err="1">
                <a:latin typeface="Calibri"/>
                <a:ea typeface="Calibri"/>
                <a:cs typeface="Calibri"/>
              </a:rPr>
              <a:t>horloge</a:t>
            </a:r>
            <a:r>
              <a:rPr lang="en-US" dirty="0">
                <a:latin typeface="Calibri"/>
                <a:ea typeface="Calibri"/>
                <a:cs typeface="Calibri"/>
              </a:rPr>
              <a:t>, apps, </a:t>
            </a:r>
          </a:p>
          <a:p>
            <a:r>
              <a:rPr lang="en-US" dirty="0">
                <a:latin typeface="Calibri"/>
                <a:ea typeface="Calibri"/>
                <a:cs typeface="Calibri"/>
              </a:rPr>
              <a:t>2. </a:t>
            </a:r>
            <a:r>
              <a:rPr lang="nl-NL" dirty="0">
                <a:hlinkClick r:id="rId3">
                  <a:extLst>
                    <a:ext uri="{A12FA001-AC4F-418D-AE19-62706E023703}">
                      <ahyp:hlinkClr xmlns:ahyp="http://schemas.microsoft.com/office/drawing/2018/hyperlinkcolor" val="tx"/>
                    </a:ext>
                  </a:extLst>
                </a:hlinkClick>
              </a:rPr>
              <a:t>Spierrelaxatie</a:t>
            </a:r>
            <a:r>
              <a:rPr lang="en-US" dirty="0">
                <a:latin typeface="Calibri"/>
                <a:ea typeface="Calibri"/>
                <a:cs typeface="Calibri"/>
              </a:rPr>
              <a:t> er </a:t>
            </a:r>
            <a:r>
              <a:rPr lang="en-US" dirty="0" err="1">
                <a:latin typeface="Calibri"/>
                <a:ea typeface="Calibri"/>
                <a:cs typeface="Calibri"/>
              </a:rPr>
              <a:t>bestaan</a:t>
            </a:r>
            <a:r>
              <a:rPr lang="en-US" dirty="0">
                <a:latin typeface="Calibri"/>
                <a:ea typeface="Calibri"/>
                <a:cs typeface="Calibri"/>
              </a:rPr>
              <a:t> </a:t>
            </a:r>
            <a:r>
              <a:rPr lang="en-US" dirty="0" err="1">
                <a:latin typeface="Calibri"/>
                <a:ea typeface="Calibri"/>
                <a:cs typeface="Calibri"/>
              </a:rPr>
              <a:t>geleidde</a:t>
            </a:r>
            <a:r>
              <a:rPr lang="en-US" dirty="0">
                <a:latin typeface="Calibri"/>
                <a:ea typeface="Calibri"/>
                <a:cs typeface="Calibri"/>
              </a:rPr>
              <a:t> </a:t>
            </a:r>
            <a:r>
              <a:rPr lang="en-US" dirty="0" err="1">
                <a:latin typeface="Calibri"/>
                <a:ea typeface="Calibri"/>
                <a:cs typeface="Calibri"/>
              </a:rPr>
              <a:t>meditaties</a:t>
            </a:r>
            <a:r>
              <a:rPr lang="en-US" dirty="0">
                <a:latin typeface="Calibri"/>
                <a:ea typeface="Calibri"/>
                <a:cs typeface="Calibri"/>
              </a:rPr>
              <a:t> om je </a:t>
            </a:r>
            <a:r>
              <a:rPr lang="en-US" dirty="0" err="1">
                <a:latin typeface="Calibri"/>
                <a:ea typeface="Calibri"/>
                <a:cs typeface="Calibri"/>
              </a:rPr>
              <a:t>spieren</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ontspannen</a:t>
            </a:r>
            <a:r>
              <a:rPr lang="en-US" dirty="0">
                <a:latin typeface="Calibri"/>
                <a:ea typeface="Calibri"/>
                <a:cs typeface="Calibri"/>
              </a:rPr>
              <a:t>. Massages, … heel </a:t>
            </a:r>
            <a:r>
              <a:rPr lang="en-US" dirty="0" err="1">
                <a:latin typeface="Calibri"/>
                <a:ea typeface="Calibri"/>
                <a:cs typeface="Calibri"/>
              </a:rPr>
              <a:t>bewust</a:t>
            </a:r>
            <a:r>
              <a:rPr lang="en-US" dirty="0">
                <a:latin typeface="Calibri"/>
                <a:ea typeface="Calibri"/>
                <a:cs typeface="Calibri"/>
              </a:rPr>
              <a:t> je </a:t>
            </a:r>
            <a:r>
              <a:rPr lang="en-US" dirty="0" err="1">
                <a:latin typeface="Calibri"/>
                <a:ea typeface="Calibri"/>
                <a:cs typeface="Calibri"/>
              </a:rPr>
              <a:t>Spieren</a:t>
            </a:r>
            <a:r>
              <a:rPr lang="en-US" dirty="0">
                <a:latin typeface="Calibri"/>
                <a:ea typeface="Calibri"/>
                <a:cs typeface="Calibri"/>
              </a:rPr>
              <a:t> op </a:t>
            </a:r>
            <a:r>
              <a:rPr lang="en-US" dirty="0" err="1">
                <a:latin typeface="Calibri"/>
                <a:ea typeface="Calibri"/>
                <a:cs typeface="Calibri"/>
              </a:rPr>
              <a:t>en</a:t>
            </a:r>
            <a:r>
              <a:rPr lang="en-US" dirty="0">
                <a:latin typeface="Calibri"/>
                <a:ea typeface="Calibri"/>
                <a:cs typeface="Calibri"/>
              </a:rPr>
              <a:t> dan </a:t>
            </a:r>
            <a:r>
              <a:rPr lang="en-US" dirty="0" err="1">
                <a:latin typeface="Calibri"/>
                <a:ea typeface="Calibri"/>
                <a:cs typeface="Calibri"/>
              </a:rPr>
              <a:t>weer</a:t>
            </a:r>
            <a:r>
              <a:rPr lang="en-US" dirty="0">
                <a:latin typeface="Calibri"/>
                <a:ea typeface="Calibri"/>
                <a:cs typeface="Calibri"/>
              </a:rPr>
              <a:t> </a:t>
            </a:r>
            <a:r>
              <a:rPr lang="en-US" dirty="0" err="1">
                <a:latin typeface="Calibri"/>
                <a:ea typeface="Calibri"/>
                <a:cs typeface="Calibri"/>
              </a:rPr>
              <a:t>ontspannen</a:t>
            </a:r>
            <a:r>
              <a:rPr lang="en-US" dirty="0">
                <a:latin typeface="Calibri"/>
                <a:ea typeface="Calibri"/>
                <a:cs typeface="Calibri"/>
              </a:rPr>
              <a:t>. </a:t>
            </a:r>
          </a:p>
          <a:p>
            <a:r>
              <a:rPr lang="en-US" dirty="0">
                <a:latin typeface="Calibri"/>
                <a:ea typeface="Calibri"/>
                <a:cs typeface="Calibri"/>
              </a:rPr>
              <a:t>3. </a:t>
            </a:r>
            <a:r>
              <a:rPr lang="nl-NL" dirty="0">
                <a:hlinkClick r:id="rId3">
                  <a:extLst>
                    <a:ext uri="{A12FA001-AC4F-418D-AE19-62706E023703}">
                      <ahyp:hlinkClr xmlns:ahyp="http://schemas.microsoft.com/office/drawing/2018/hyperlinkcolor" val="tx"/>
                    </a:ext>
                  </a:extLst>
                </a:hlinkClick>
              </a:rPr>
              <a:t>3. Bewust en actief afleiding zoeken</a:t>
            </a:r>
            <a:r>
              <a:rPr lang="en-US" dirty="0">
                <a:latin typeface="Calibri"/>
                <a:ea typeface="Calibri"/>
                <a:cs typeface="Calibri"/>
              </a:rPr>
              <a:t> BV. </a:t>
            </a:r>
            <a:r>
              <a:rPr lang="en-US" dirty="0" err="1">
                <a:latin typeface="Calibri"/>
                <a:ea typeface="Calibri"/>
                <a:cs typeface="Calibri"/>
              </a:rPr>
              <a:t>Lopen</a:t>
            </a:r>
            <a:r>
              <a:rPr lang="en-US" dirty="0">
                <a:latin typeface="Calibri"/>
                <a:ea typeface="Calibri"/>
                <a:cs typeface="Calibri"/>
              </a:rPr>
              <a:t>, </a:t>
            </a:r>
            <a:r>
              <a:rPr lang="en-US" dirty="0" err="1">
                <a:latin typeface="Calibri"/>
                <a:ea typeface="Calibri"/>
                <a:cs typeface="Calibri"/>
              </a:rPr>
              <a:t>fietsen</a:t>
            </a:r>
            <a:r>
              <a:rPr lang="en-US" dirty="0">
                <a:latin typeface="Calibri"/>
                <a:ea typeface="Calibri"/>
                <a:cs typeface="Calibri"/>
              </a:rPr>
              <a:t>, </a:t>
            </a:r>
            <a:r>
              <a:rPr lang="en-US" dirty="0" err="1">
                <a:latin typeface="Calibri"/>
                <a:ea typeface="Calibri"/>
                <a:cs typeface="Calibri"/>
              </a:rPr>
              <a:t>zwemmen</a:t>
            </a:r>
            <a:r>
              <a:rPr lang="en-US" dirty="0">
                <a:latin typeface="Calibri"/>
                <a:ea typeface="Calibri"/>
                <a:cs typeface="Calibri"/>
              </a:rPr>
              <a:t>, </a:t>
            </a:r>
            <a:r>
              <a:rPr lang="en-US" dirty="0" err="1">
                <a:latin typeface="Calibri"/>
                <a:ea typeface="Calibri"/>
                <a:cs typeface="Calibri"/>
              </a:rPr>
              <a:t>handwerk</a:t>
            </a:r>
            <a:r>
              <a:rPr lang="en-US" dirty="0">
                <a:latin typeface="Calibri"/>
                <a:ea typeface="Calibri"/>
                <a:cs typeface="Calibri"/>
              </a:rPr>
              <a:t>, </a:t>
            </a:r>
            <a:r>
              <a:rPr lang="en-US" dirty="0" err="1">
                <a:latin typeface="Calibri"/>
                <a:ea typeface="Calibri"/>
                <a:cs typeface="Calibri"/>
              </a:rPr>
              <a:t>lezen</a:t>
            </a:r>
            <a:r>
              <a:rPr lang="en-US" dirty="0">
                <a:latin typeface="Calibri"/>
                <a:ea typeface="Calibri"/>
                <a:cs typeface="Calibri"/>
              </a:rPr>
              <a:t>, tv, </a:t>
            </a:r>
            <a:r>
              <a:rPr lang="en-US" dirty="0" err="1">
                <a:latin typeface="Calibri"/>
                <a:ea typeface="Calibri"/>
                <a:cs typeface="Calibri"/>
              </a:rPr>
              <a:t>tuinwerk</a:t>
            </a:r>
            <a:endParaRPr lang="en-US" dirty="0">
              <a:latin typeface="Calibri"/>
              <a:ea typeface="Calibri"/>
              <a:cs typeface="Calibri"/>
            </a:endParaRPr>
          </a:p>
          <a:p>
            <a:r>
              <a:rPr lang="en-US" dirty="0">
                <a:latin typeface="Calibri"/>
                <a:ea typeface="Calibri"/>
                <a:cs typeface="Calibri"/>
              </a:rPr>
              <a:t>4. </a:t>
            </a:r>
            <a:r>
              <a:rPr lang="en-US" dirty="0" err="1">
                <a:latin typeface="Calibri"/>
                <a:ea typeface="Calibri"/>
                <a:cs typeface="Calibri"/>
              </a:rPr>
              <a:t>Steun</a:t>
            </a:r>
            <a:r>
              <a:rPr lang="en-US" dirty="0">
                <a:latin typeface="Calibri"/>
                <a:ea typeface="Calibri"/>
                <a:cs typeface="Calibri"/>
              </a:rPr>
              <a:t> </a:t>
            </a:r>
            <a:r>
              <a:rPr lang="en-US" dirty="0" err="1">
                <a:latin typeface="Calibri"/>
                <a:ea typeface="Calibri"/>
                <a:cs typeface="Calibri"/>
              </a:rPr>
              <a:t>zoeken</a:t>
            </a:r>
            <a:r>
              <a:rPr lang="en-US" dirty="0">
                <a:latin typeface="Calibri"/>
                <a:ea typeface="Calibri"/>
                <a:cs typeface="Calibri"/>
              </a:rPr>
              <a:t> </a:t>
            </a:r>
            <a:r>
              <a:rPr lang="en-US" dirty="0" err="1">
                <a:latin typeface="Calibri"/>
                <a:ea typeface="Calibri"/>
                <a:cs typeface="Calibri"/>
              </a:rPr>
              <a:t>bij</a:t>
            </a:r>
            <a:r>
              <a:rPr lang="en-US" dirty="0">
                <a:latin typeface="Calibri"/>
                <a:ea typeface="Calibri"/>
                <a:cs typeface="Calibri"/>
              </a:rPr>
              <a:t> </a:t>
            </a:r>
            <a:r>
              <a:rPr lang="en-US" dirty="0" err="1">
                <a:latin typeface="Calibri"/>
                <a:ea typeface="Calibri"/>
                <a:cs typeface="Calibri"/>
              </a:rPr>
              <a:t>anderen</a:t>
            </a:r>
            <a:r>
              <a:rPr lang="en-US" dirty="0">
                <a:latin typeface="Calibri"/>
                <a:ea typeface="Calibri"/>
                <a:cs typeface="Calibri"/>
              </a:rPr>
              <a:t>. </a:t>
            </a:r>
            <a:r>
              <a:rPr lang="en-US" dirty="0" err="1">
                <a:latin typeface="Calibri"/>
                <a:ea typeface="Calibri"/>
                <a:cs typeface="Calibri"/>
              </a:rPr>
              <a:t>Zowel</a:t>
            </a:r>
            <a:r>
              <a:rPr lang="en-US" dirty="0">
                <a:latin typeface="Calibri"/>
                <a:ea typeface="Calibri"/>
                <a:cs typeface="Calibri"/>
              </a:rPr>
              <a:t> </a:t>
            </a:r>
            <a:r>
              <a:rPr lang="en-US" dirty="0" err="1">
                <a:latin typeface="Calibri"/>
                <a:ea typeface="Calibri"/>
                <a:cs typeface="Calibri"/>
              </a:rPr>
              <a:t>omgeving</a:t>
            </a:r>
            <a:r>
              <a:rPr lang="en-US" dirty="0">
                <a:latin typeface="Calibri"/>
                <a:ea typeface="Calibri"/>
                <a:cs typeface="Calibri"/>
              </a:rPr>
              <a:t> </a:t>
            </a:r>
            <a:r>
              <a:rPr lang="en-US" dirty="0" err="1">
                <a:latin typeface="Calibri"/>
                <a:ea typeface="Calibri"/>
                <a:cs typeface="Calibri"/>
              </a:rPr>
              <a:t>als</a:t>
            </a:r>
            <a:r>
              <a:rPr lang="en-US" dirty="0">
                <a:latin typeface="Calibri"/>
                <a:ea typeface="Calibri"/>
                <a:cs typeface="Calibri"/>
              </a:rPr>
              <a:t> </a:t>
            </a:r>
            <a:r>
              <a:rPr lang="en-US" dirty="0" err="1">
                <a:latin typeface="Calibri"/>
                <a:ea typeface="Calibri"/>
                <a:cs typeface="Calibri"/>
              </a:rPr>
              <a:t>professionelen</a:t>
            </a:r>
            <a:r>
              <a:rPr lang="en-US" dirty="0">
                <a:latin typeface="Calibri"/>
                <a:ea typeface="Calibri"/>
                <a:cs typeface="Calibri"/>
              </a:rPr>
              <a:t>. </a:t>
            </a:r>
          </a:p>
          <a:p>
            <a:r>
              <a:rPr lang="en-US" dirty="0">
                <a:latin typeface="Calibri"/>
                <a:ea typeface="Calibri"/>
                <a:cs typeface="Calibri"/>
              </a:rPr>
              <a:t>5. </a:t>
            </a:r>
            <a:r>
              <a:rPr lang="nl-NL" dirty="0">
                <a:hlinkClick r:id="rId3">
                  <a:extLst>
                    <a:ext uri="{A12FA001-AC4F-418D-AE19-62706E023703}">
                      <ahyp:hlinkClr xmlns:ahyp="http://schemas.microsoft.com/office/drawing/2018/hyperlinkcolor" val="tx"/>
                    </a:ext>
                  </a:extLst>
                </a:hlinkClick>
              </a:rPr>
              <a:t>Surfen op de golf van mijn gevoel</a:t>
            </a:r>
            <a:r>
              <a:rPr lang="en-US" dirty="0">
                <a:latin typeface="Calibri"/>
                <a:ea typeface="Calibri"/>
                <a:cs typeface="Calibri"/>
              </a:rPr>
              <a:t> </a:t>
            </a:r>
            <a:r>
              <a:rPr lang="en-US" dirty="0" err="1">
                <a:latin typeface="Calibri"/>
                <a:ea typeface="Calibri"/>
                <a:cs typeface="Calibri"/>
              </a:rPr>
              <a:t>zoals</a:t>
            </a:r>
            <a:r>
              <a:rPr lang="en-US" dirty="0">
                <a:latin typeface="Calibri"/>
                <a:ea typeface="Calibri"/>
                <a:cs typeface="Calibri"/>
              </a:rPr>
              <a:t> </a:t>
            </a:r>
            <a:r>
              <a:rPr lang="en-US" dirty="0" err="1">
                <a:latin typeface="Calibri"/>
                <a:ea typeface="Calibri"/>
                <a:cs typeface="Calibri"/>
              </a:rPr>
              <a:t>daarnet</a:t>
            </a:r>
            <a:r>
              <a:rPr lang="en-US" dirty="0">
                <a:latin typeface="Calibri"/>
                <a:ea typeface="Calibri"/>
                <a:cs typeface="Calibri"/>
              </a:rPr>
              <a:t>, het </a:t>
            </a:r>
            <a:r>
              <a:rPr lang="en-US" dirty="0" err="1">
                <a:latin typeface="Calibri"/>
                <a:ea typeface="Calibri"/>
                <a:cs typeface="Calibri"/>
              </a:rPr>
              <a:t>doorstaan</a:t>
            </a:r>
            <a:r>
              <a:rPr lang="en-US" dirty="0">
                <a:latin typeface="Calibri"/>
                <a:ea typeface="Calibri"/>
                <a:cs typeface="Calibri"/>
              </a:rPr>
              <a:t>. </a:t>
            </a:r>
          </a:p>
          <a:p>
            <a:r>
              <a:rPr lang="en-US" dirty="0">
                <a:latin typeface="Calibri"/>
                <a:ea typeface="Calibri"/>
                <a:cs typeface="Calibri"/>
              </a:rPr>
              <a:t>6. </a:t>
            </a:r>
            <a:r>
              <a:rPr lang="nl-NL" dirty="0">
                <a:hlinkClick r:id="rId3">
                  <a:extLst>
                    <a:ext uri="{A12FA001-AC4F-418D-AE19-62706E023703}">
                      <ahyp:hlinkClr xmlns:ahyp="http://schemas.microsoft.com/office/drawing/2018/hyperlinkcolor" val="tx"/>
                    </a:ext>
                  </a:extLst>
                </a:hlinkClick>
              </a:rPr>
              <a:t>Mezelf aanmoedigen en positieve boodschappen sturen</a:t>
            </a:r>
            <a:r>
              <a:rPr lang="en-US" dirty="0">
                <a:latin typeface="Calibri"/>
                <a:ea typeface="Calibri"/>
                <a:cs typeface="Calibri"/>
              </a:rPr>
              <a:t>"</a:t>
            </a:r>
            <a:r>
              <a:rPr lang="en-US" dirty="0" err="1">
                <a:latin typeface="Calibri"/>
                <a:ea typeface="Calibri"/>
                <a:cs typeface="Calibri"/>
              </a:rPr>
              <a:t>ik</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het ", </a:t>
            </a:r>
            <a:r>
              <a:rPr lang="en-US" dirty="0" err="1">
                <a:latin typeface="Calibri"/>
                <a:ea typeface="Calibri"/>
                <a:cs typeface="Calibri"/>
              </a:rPr>
              <a:t>dit</a:t>
            </a:r>
            <a:r>
              <a:rPr lang="en-US" dirty="0">
                <a:latin typeface="Calibri"/>
                <a:ea typeface="Calibri"/>
                <a:cs typeface="Calibri"/>
              </a:rPr>
              <a:t> </a:t>
            </a:r>
            <a:r>
              <a:rPr lang="en-US" dirty="0" err="1">
                <a:latin typeface="Calibri"/>
                <a:ea typeface="Calibri"/>
                <a:cs typeface="Calibri"/>
              </a:rPr>
              <a:t>gaat</a:t>
            </a:r>
            <a:r>
              <a:rPr lang="en-US" dirty="0">
                <a:latin typeface="Calibri"/>
                <a:ea typeface="Calibri"/>
                <a:cs typeface="Calibri"/>
              </a:rPr>
              <a:t> </a:t>
            </a:r>
            <a:r>
              <a:rPr lang="en-US" dirty="0" err="1">
                <a:latin typeface="Calibri"/>
                <a:ea typeface="Calibri"/>
                <a:cs typeface="Calibri"/>
              </a:rPr>
              <a:t>voorbij</a:t>
            </a:r>
            <a:r>
              <a:rPr lang="en-US" dirty="0">
                <a:latin typeface="Calibri"/>
                <a:ea typeface="Calibri"/>
                <a:cs typeface="Calibri"/>
              </a:rPr>
              <a:t>, </a:t>
            </a:r>
            <a:r>
              <a:rPr lang="en-US" dirty="0" err="1">
                <a:latin typeface="Calibri"/>
                <a:ea typeface="Calibri"/>
                <a:cs typeface="Calibri"/>
              </a:rPr>
              <a:t>ik</a:t>
            </a:r>
            <a:r>
              <a:rPr lang="en-US" dirty="0">
                <a:latin typeface="Calibri"/>
                <a:ea typeface="Calibri"/>
                <a:cs typeface="Calibri"/>
              </a:rPr>
              <a:t> </a:t>
            </a:r>
            <a:r>
              <a:rPr lang="en-US" dirty="0" err="1">
                <a:latin typeface="Calibri"/>
                <a:ea typeface="Calibri"/>
                <a:cs typeface="Calibri"/>
              </a:rPr>
              <a:t>heb</a:t>
            </a:r>
            <a:r>
              <a:rPr lang="en-US" dirty="0">
                <a:latin typeface="Calibri"/>
                <a:ea typeface="Calibri"/>
                <a:cs typeface="Calibri"/>
              </a:rPr>
              <a:t> er </a:t>
            </a:r>
            <a:r>
              <a:rPr lang="en-US" dirty="0" err="1">
                <a:latin typeface="Calibri"/>
                <a:ea typeface="Calibri"/>
                <a:cs typeface="Calibri"/>
              </a:rPr>
              <a:t>vertrouwen</a:t>
            </a:r>
            <a:r>
              <a:rPr lang="en-US" dirty="0">
                <a:latin typeface="Calibri"/>
                <a:ea typeface="Calibri"/>
                <a:cs typeface="Calibri"/>
              </a:rPr>
              <a:t> in</a:t>
            </a:r>
          </a:p>
          <a:p>
            <a:r>
              <a:rPr lang="en-US" dirty="0">
                <a:latin typeface="Calibri"/>
                <a:ea typeface="Calibri"/>
                <a:cs typeface="Calibri"/>
              </a:rPr>
              <a:t>7. </a:t>
            </a:r>
            <a:r>
              <a:rPr lang="nl-NL" dirty="0">
                <a:hlinkClick r:id="rId3">
                  <a:extLst>
                    <a:ext uri="{A12FA001-AC4F-418D-AE19-62706E023703}">
                      <ahyp:hlinkClr xmlns:ahyp="http://schemas.microsoft.com/office/drawing/2018/hyperlinkcolor" val="tx"/>
                    </a:ext>
                  </a:extLst>
                </a:hlinkClick>
              </a:rPr>
              <a:t>Afstand nemen van onaangename gevoelens of ‘Defusie’</a:t>
            </a:r>
            <a:r>
              <a:rPr lang="en-US" dirty="0"/>
              <a:t>'</a:t>
            </a:r>
            <a:r>
              <a:rPr lang="en-US" dirty="0" err="1"/>
              <a:t>Defusie</a:t>
            </a:r>
            <a:r>
              <a:rPr lang="en-US" dirty="0"/>
              <a:t>' </a:t>
            </a:r>
            <a:r>
              <a:rPr lang="en-US" dirty="0" err="1"/>
              <a:t>wil</a:t>
            </a:r>
            <a:r>
              <a:rPr lang="en-US" dirty="0"/>
              <a:t> </a:t>
            </a:r>
            <a:r>
              <a:rPr lang="en-US" dirty="0" err="1"/>
              <a:t>zeggen</a:t>
            </a:r>
            <a:r>
              <a:rPr lang="en-US" dirty="0"/>
              <a:t> </a:t>
            </a:r>
            <a:r>
              <a:rPr lang="en-US" dirty="0" err="1"/>
              <a:t>dat</a:t>
            </a:r>
            <a:r>
              <a:rPr lang="en-US" dirty="0"/>
              <a:t> je </a:t>
            </a:r>
            <a:r>
              <a:rPr lang="en-US" dirty="0" err="1"/>
              <a:t>afstand</a:t>
            </a:r>
            <a:r>
              <a:rPr lang="en-US" dirty="0"/>
              <a:t> </a:t>
            </a:r>
            <a:r>
              <a:rPr lang="en-US" dirty="0" err="1"/>
              <a:t>neemt</a:t>
            </a:r>
            <a:r>
              <a:rPr lang="en-US" dirty="0"/>
              <a:t> van </a:t>
            </a:r>
            <a:r>
              <a:rPr lang="en-US" dirty="0" err="1"/>
              <a:t>onaangename</a:t>
            </a:r>
            <a:r>
              <a:rPr lang="en-US" dirty="0"/>
              <a:t> </a:t>
            </a:r>
            <a:r>
              <a:rPr lang="en-US" dirty="0" err="1"/>
              <a:t>gevoelens</a:t>
            </a:r>
            <a:r>
              <a:rPr lang="en-US" dirty="0"/>
              <a:t> of </a:t>
            </a:r>
            <a:r>
              <a:rPr lang="en-US" dirty="0" err="1"/>
              <a:t>gedachten</a:t>
            </a:r>
            <a:r>
              <a:rPr lang="en-US" dirty="0"/>
              <a:t>. Dit </a:t>
            </a:r>
            <a:r>
              <a:rPr lang="en-US" dirty="0" err="1"/>
              <a:t>kan</a:t>
            </a:r>
            <a:r>
              <a:rPr lang="en-US" dirty="0"/>
              <a:t> </a:t>
            </a:r>
            <a:r>
              <a:rPr lang="en-US" dirty="0" err="1"/>
              <a:t>goed</a:t>
            </a:r>
            <a:r>
              <a:rPr lang="en-US" dirty="0"/>
              <a:t> </a:t>
            </a:r>
            <a:r>
              <a:rPr lang="en-US" dirty="0" err="1"/>
              <a:t>werken</a:t>
            </a:r>
            <a:r>
              <a:rPr lang="en-US" dirty="0"/>
              <a:t> </a:t>
            </a:r>
            <a:r>
              <a:rPr lang="en-US" dirty="0" err="1"/>
              <a:t>wanneer</a:t>
            </a:r>
            <a:r>
              <a:rPr lang="en-US" dirty="0"/>
              <a:t> je </a:t>
            </a:r>
            <a:r>
              <a:rPr lang="en-US" dirty="0" err="1"/>
              <a:t>overrompeld</a:t>
            </a:r>
            <a:r>
              <a:rPr lang="en-US" dirty="0"/>
              <a:t> </a:t>
            </a:r>
            <a:r>
              <a:rPr lang="en-US" dirty="0" err="1"/>
              <a:t>wordt</a:t>
            </a:r>
            <a:r>
              <a:rPr lang="en-US" dirty="0"/>
              <a:t> door </a:t>
            </a:r>
            <a:r>
              <a:rPr lang="en-US" dirty="0" err="1"/>
              <a:t>negatieve</a:t>
            </a:r>
            <a:r>
              <a:rPr lang="en-US" dirty="0"/>
              <a:t> </a:t>
            </a:r>
            <a:r>
              <a:rPr lang="en-US" dirty="0" err="1"/>
              <a:t>gedachten</a:t>
            </a:r>
            <a:r>
              <a:rPr lang="en-US" dirty="0"/>
              <a:t> over </a:t>
            </a:r>
            <a:r>
              <a:rPr lang="en-US" dirty="0" err="1"/>
              <a:t>jezelf</a:t>
            </a:r>
            <a:r>
              <a:rPr lang="en-US" dirty="0"/>
              <a:t> </a:t>
            </a:r>
            <a:r>
              <a:rPr lang="en-US" dirty="0" err="1"/>
              <a:t>en</a:t>
            </a:r>
            <a:r>
              <a:rPr lang="en-US" dirty="0"/>
              <a:t> </a:t>
            </a:r>
            <a:r>
              <a:rPr lang="en-US" dirty="0" err="1"/>
              <a:t>wanneer</a:t>
            </a:r>
            <a:r>
              <a:rPr lang="en-US" dirty="0"/>
              <a:t> je </a:t>
            </a:r>
            <a:r>
              <a:rPr lang="en-US" dirty="0" err="1"/>
              <a:t>jezelf</a:t>
            </a:r>
            <a:r>
              <a:rPr lang="en-US" dirty="0"/>
              <a:t> </a:t>
            </a:r>
            <a:r>
              <a:rPr lang="en-US" dirty="0" err="1"/>
              <a:t>veroordeelt</a:t>
            </a:r>
            <a:r>
              <a:rPr lang="en-US" dirty="0"/>
              <a:t>.</a:t>
            </a:r>
          </a:p>
          <a:p>
            <a:r>
              <a:rPr lang="en-US" dirty="0"/>
              <a:t>Zet de </a:t>
            </a:r>
            <a:r>
              <a:rPr lang="en-US" dirty="0" err="1"/>
              <a:t>negatieve</a:t>
            </a:r>
            <a:r>
              <a:rPr lang="en-US" dirty="0"/>
              <a:t> </a:t>
            </a:r>
            <a:r>
              <a:rPr lang="en-US" dirty="0" err="1"/>
              <a:t>gedachte</a:t>
            </a:r>
            <a:r>
              <a:rPr lang="en-US" dirty="0"/>
              <a:t> om in </a:t>
            </a:r>
            <a:r>
              <a:rPr lang="en-US" dirty="0" err="1"/>
              <a:t>een</a:t>
            </a:r>
            <a:r>
              <a:rPr lang="en-US" dirty="0"/>
              <a:t> </a:t>
            </a:r>
            <a:r>
              <a:rPr lang="en-US" dirty="0" err="1"/>
              <a:t>korte</a:t>
            </a:r>
            <a:r>
              <a:rPr lang="en-US" dirty="0"/>
              <a:t> </a:t>
            </a:r>
            <a:r>
              <a:rPr lang="en-US" dirty="0" err="1"/>
              <a:t>uitspraak</a:t>
            </a:r>
            <a:r>
              <a:rPr lang="en-US" dirty="0"/>
              <a:t>, </a:t>
            </a:r>
            <a:r>
              <a:rPr lang="en-US" dirty="0" err="1"/>
              <a:t>bijvoorbeeld</a:t>
            </a:r>
            <a:r>
              <a:rPr lang="en-US" dirty="0"/>
              <a:t>: '</a:t>
            </a:r>
            <a:r>
              <a:rPr lang="en-US" dirty="0" err="1"/>
              <a:t>ik</a:t>
            </a:r>
            <a:r>
              <a:rPr lang="en-US" dirty="0"/>
              <a:t> ben </a:t>
            </a:r>
            <a:r>
              <a:rPr lang="en-US" dirty="0" err="1"/>
              <a:t>dom</a:t>
            </a:r>
            <a:r>
              <a:rPr lang="en-US" dirty="0"/>
              <a:t>', '</a:t>
            </a:r>
            <a:r>
              <a:rPr lang="en-US" dirty="0" err="1"/>
              <a:t>ik</a:t>
            </a:r>
            <a:r>
              <a:rPr lang="en-US" dirty="0"/>
              <a:t> ben </a:t>
            </a:r>
            <a:r>
              <a:rPr lang="en-US" dirty="0" err="1"/>
              <a:t>een</a:t>
            </a:r>
            <a:r>
              <a:rPr lang="en-US" dirty="0"/>
              <a:t> </a:t>
            </a:r>
            <a:r>
              <a:rPr lang="en-US" dirty="0" err="1"/>
              <a:t>wrak</a:t>
            </a:r>
            <a:r>
              <a:rPr lang="en-US" dirty="0"/>
              <a:t>', '</a:t>
            </a:r>
            <a:r>
              <a:rPr lang="en-US" dirty="0" err="1"/>
              <a:t>ik</a:t>
            </a:r>
            <a:r>
              <a:rPr lang="en-US" dirty="0"/>
              <a:t> ben </a:t>
            </a:r>
            <a:r>
              <a:rPr lang="en-US" dirty="0" err="1"/>
              <a:t>een</a:t>
            </a:r>
            <a:r>
              <a:rPr lang="en-US" dirty="0"/>
              <a:t> </a:t>
            </a:r>
            <a:r>
              <a:rPr lang="en-US" dirty="0" err="1"/>
              <a:t>zeurkous</a:t>
            </a:r>
            <a:r>
              <a:rPr lang="en-US" dirty="0"/>
              <a:t>', '</a:t>
            </a:r>
            <a:r>
              <a:rPr lang="en-US" dirty="0" err="1"/>
              <a:t>ik</a:t>
            </a:r>
            <a:r>
              <a:rPr lang="en-US" dirty="0"/>
              <a:t> ben </a:t>
            </a:r>
            <a:r>
              <a:rPr lang="en-US" dirty="0" err="1"/>
              <a:t>een</a:t>
            </a:r>
            <a:r>
              <a:rPr lang="en-US" dirty="0"/>
              <a:t> </a:t>
            </a:r>
            <a:r>
              <a:rPr lang="en-US" dirty="0" err="1"/>
              <a:t>hopeloos</a:t>
            </a:r>
            <a:r>
              <a:rPr lang="en-US" dirty="0"/>
              <a:t> </a:t>
            </a:r>
            <a:r>
              <a:rPr lang="en-US" dirty="0" err="1"/>
              <a:t>geval</a:t>
            </a:r>
            <a:r>
              <a:rPr lang="en-US" dirty="0"/>
              <a:t>',... </a:t>
            </a:r>
            <a:r>
              <a:rPr lang="en-US" dirty="0" err="1"/>
              <a:t>Concentreer</a:t>
            </a:r>
            <a:r>
              <a:rPr lang="en-US" dirty="0"/>
              <a:t> </a:t>
            </a:r>
            <a:r>
              <a:rPr lang="en-US" dirty="0" err="1"/>
              <a:t>jezelf</a:t>
            </a:r>
            <a:r>
              <a:rPr lang="en-US" dirty="0"/>
              <a:t> op </a:t>
            </a:r>
            <a:r>
              <a:rPr lang="en-US" dirty="0" err="1"/>
              <a:t>deze</a:t>
            </a:r>
            <a:r>
              <a:rPr lang="en-US" dirty="0"/>
              <a:t> </a:t>
            </a:r>
            <a:r>
              <a:rPr lang="en-US" dirty="0" err="1"/>
              <a:t>uitspraak</a:t>
            </a:r>
            <a:r>
              <a:rPr lang="en-US" dirty="0"/>
              <a:t> </a:t>
            </a:r>
            <a:r>
              <a:rPr lang="en-US" dirty="0" err="1"/>
              <a:t>gedurende</a:t>
            </a:r>
            <a:r>
              <a:rPr lang="en-US" dirty="0"/>
              <a:t> </a:t>
            </a:r>
            <a:r>
              <a:rPr lang="en-US" dirty="0" err="1"/>
              <a:t>een</a:t>
            </a:r>
            <a:r>
              <a:rPr lang="en-US" dirty="0"/>
              <a:t> 10-tal </a:t>
            </a:r>
            <a:r>
              <a:rPr lang="en-US" dirty="0" err="1"/>
              <a:t>seconden</a:t>
            </a:r>
            <a:r>
              <a:rPr lang="en-US" dirty="0"/>
              <a:t>.</a:t>
            </a:r>
          </a:p>
          <a:p>
            <a:r>
              <a:rPr lang="en-US" dirty="0" err="1"/>
              <a:t>Plaats</a:t>
            </a:r>
            <a:r>
              <a:rPr lang="en-US" dirty="0"/>
              <a:t> dan '</a:t>
            </a:r>
            <a:r>
              <a:rPr lang="en-US" dirty="0" err="1"/>
              <a:t>ik</a:t>
            </a:r>
            <a:r>
              <a:rPr lang="en-US" dirty="0"/>
              <a:t> </a:t>
            </a:r>
            <a:r>
              <a:rPr lang="en-US" dirty="0" err="1"/>
              <a:t>heb</a:t>
            </a:r>
            <a:r>
              <a:rPr lang="en-US" dirty="0"/>
              <a:t> de </a:t>
            </a:r>
            <a:r>
              <a:rPr lang="en-US" dirty="0" err="1"/>
              <a:t>gedachte</a:t>
            </a:r>
            <a:r>
              <a:rPr lang="en-US" dirty="0"/>
              <a:t> dat...' </a:t>
            </a:r>
            <a:r>
              <a:rPr lang="en-US" dirty="0" err="1"/>
              <a:t>voor</a:t>
            </a:r>
            <a:r>
              <a:rPr lang="en-US" dirty="0"/>
              <a:t> de zin. </a:t>
            </a:r>
            <a:r>
              <a:rPr lang="en-US" dirty="0" err="1"/>
              <a:t>Zoals</a:t>
            </a:r>
            <a:r>
              <a:rPr lang="en-US" dirty="0"/>
              <a:t> </a:t>
            </a:r>
            <a:r>
              <a:rPr lang="en-US" dirty="0" err="1"/>
              <a:t>bijvoorbeeld</a:t>
            </a:r>
            <a:r>
              <a:rPr lang="en-US" dirty="0"/>
              <a:t>: '</a:t>
            </a:r>
            <a:r>
              <a:rPr lang="en-US" dirty="0" err="1"/>
              <a:t>ik</a:t>
            </a:r>
            <a:r>
              <a:rPr lang="en-US" dirty="0"/>
              <a:t> </a:t>
            </a:r>
            <a:r>
              <a:rPr lang="en-US" dirty="0" err="1"/>
              <a:t>heb</a:t>
            </a:r>
            <a:r>
              <a:rPr lang="en-US" dirty="0"/>
              <a:t> de </a:t>
            </a:r>
            <a:r>
              <a:rPr lang="en-US" dirty="0" err="1"/>
              <a:t>gedachte</a:t>
            </a:r>
            <a:r>
              <a:rPr lang="en-US" dirty="0"/>
              <a:t> </a:t>
            </a:r>
            <a:r>
              <a:rPr lang="en-US" dirty="0" err="1"/>
              <a:t>dat</a:t>
            </a:r>
            <a:r>
              <a:rPr lang="en-US" dirty="0"/>
              <a:t> </a:t>
            </a:r>
            <a:r>
              <a:rPr lang="en-US" dirty="0" err="1"/>
              <a:t>ik</a:t>
            </a:r>
            <a:r>
              <a:rPr lang="en-US" dirty="0"/>
              <a:t> </a:t>
            </a:r>
            <a:r>
              <a:rPr lang="en-US" dirty="0" err="1"/>
              <a:t>dom</a:t>
            </a:r>
            <a:r>
              <a:rPr lang="en-US" dirty="0"/>
              <a:t> ben', '</a:t>
            </a:r>
            <a:r>
              <a:rPr lang="en-US" dirty="0" err="1"/>
              <a:t>ik</a:t>
            </a:r>
            <a:r>
              <a:rPr lang="en-US" dirty="0"/>
              <a:t> </a:t>
            </a:r>
            <a:r>
              <a:rPr lang="en-US" dirty="0" err="1"/>
              <a:t>heb</a:t>
            </a:r>
            <a:r>
              <a:rPr lang="en-US" dirty="0"/>
              <a:t> de </a:t>
            </a:r>
            <a:r>
              <a:rPr lang="en-US" dirty="0" err="1"/>
              <a:t>gedachte</a:t>
            </a:r>
            <a:r>
              <a:rPr lang="en-US" dirty="0"/>
              <a:t> </a:t>
            </a:r>
            <a:r>
              <a:rPr lang="en-US" dirty="0" err="1"/>
              <a:t>dat</a:t>
            </a:r>
            <a:r>
              <a:rPr lang="en-US" dirty="0"/>
              <a:t> </a:t>
            </a:r>
            <a:r>
              <a:rPr lang="en-US" dirty="0" err="1"/>
              <a:t>ik</a:t>
            </a:r>
            <a:r>
              <a:rPr lang="en-US" dirty="0"/>
              <a:t> </a:t>
            </a:r>
            <a:r>
              <a:rPr lang="en-US" dirty="0" err="1"/>
              <a:t>een</a:t>
            </a:r>
            <a:r>
              <a:rPr lang="en-US" dirty="0"/>
              <a:t> </a:t>
            </a:r>
            <a:r>
              <a:rPr lang="en-US" dirty="0" err="1"/>
              <a:t>hopeloos</a:t>
            </a:r>
            <a:r>
              <a:rPr lang="en-US" dirty="0"/>
              <a:t> </a:t>
            </a:r>
            <a:r>
              <a:rPr lang="en-US" dirty="0" err="1"/>
              <a:t>geval</a:t>
            </a:r>
            <a:r>
              <a:rPr lang="en-US" dirty="0"/>
              <a:t> ben', </a:t>
            </a:r>
            <a:r>
              <a:rPr lang="en-US" dirty="0" err="1"/>
              <a:t>enzovoort</a:t>
            </a:r>
            <a:r>
              <a:rPr lang="en-US" dirty="0"/>
              <a:t>. Ga </a:t>
            </a:r>
            <a:r>
              <a:rPr lang="en-US" dirty="0" err="1"/>
              <a:t>deze</a:t>
            </a:r>
            <a:r>
              <a:rPr lang="en-US" dirty="0"/>
              <a:t> zin </a:t>
            </a:r>
            <a:r>
              <a:rPr lang="en-US" dirty="0" err="1"/>
              <a:t>innerlijk</a:t>
            </a:r>
            <a:r>
              <a:rPr lang="en-US" dirty="0"/>
              <a:t> (of </a:t>
            </a:r>
            <a:r>
              <a:rPr lang="en-US" dirty="0" err="1"/>
              <a:t>hardop</a:t>
            </a:r>
            <a:r>
              <a:rPr lang="en-US" dirty="0"/>
              <a:t>) </a:t>
            </a:r>
            <a:r>
              <a:rPr lang="en-US" dirty="0" err="1"/>
              <a:t>herhalen</a:t>
            </a:r>
            <a:r>
              <a:rPr lang="en-US" dirty="0"/>
              <a:t> </a:t>
            </a:r>
            <a:r>
              <a:rPr lang="en-US" dirty="0" err="1"/>
              <a:t>gedurende</a:t>
            </a:r>
            <a:r>
              <a:rPr lang="en-US" dirty="0"/>
              <a:t> </a:t>
            </a:r>
            <a:r>
              <a:rPr lang="en-US" dirty="0" err="1"/>
              <a:t>een</a:t>
            </a:r>
            <a:r>
              <a:rPr lang="en-US" dirty="0"/>
              <a:t> 30-tal </a:t>
            </a:r>
            <a:r>
              <a:rPr lang="en-US" dirty="0" err="1"/>
              <a:t>seconden</a:t>
            </a:r>
            <a:r>
              <a:rPr lang="en-US" dirty="0"/>
              <a:t>.</a:t>
            </a:r>
          </a:p>
          <a:p>
            <a:r>
              <a:rPr lang="en-US" dirty="0"/>
              <a:t>Doe nu </a:t>
            </a:r>
            <a:r>
              <a:rPr lang="en-US" dirty="0" err="1"/>
              <a:t>nog</a:t>
            </a:r>
            <a:r>
              <a:rPr lang="en-US" dirty="0"/>
              <a:t> </a:t>
            </a:r>
            <a:r>
              <a:rPr lang="en-US" dirty="0" err="1"/>
              <a:t>een</a:t>
            </a:r>
            <a:r>
              <a:rPr lang="en-US" dirty="0"/>
              <a:t> </a:t>
            </a:r>
            <a:r>
              <a:rPr lang="en-US" dirty="0" err="1"/>
              <a:t>keer</a:t>
            </a:r>
            <a:r>
              <a:rPr lang="en-US" dirty="0"/>
              <a:t> </a:t>
            </a:r>
            <a:r>
              <a:rPr lang="en-US" dirty="0" err="1"/>
              <a:t>hetzelfde</a:t>
            </a:r>
            <a:r>
              <a:rPr lang="en-US" dirty="0"/>
              <a:t> maar </a:t>
            </a:r>
            <a:r>
              <a:rPr lang="en-US" dirty="0" err="1"/>
              <a:t>plaats</a:t>
            </a:r>
            <a:r>
              <a:rPr lang="en-US" dirty="0"/>
              <a:t> </a:t>
            </a:r>
            <a:r>
              <a:rPr lang="en-US" dirty="0" err="1"/>
              <a:t>dit</a:t>
            </a:r>
            <a:r>
              <a:rPr lang="en-US" dirty="0"/>
              <a:t> </a:t>
            </a:r>
            <a:r>
              <a:rPr lang="en-US" dirty="0" err="1"/>
              <a:t>vooraan</a:t>
            </a:r>
            <a:r>
              <a:rPr lang="en-US" dirty="0"/>
              <a:t> de zin: 'Ik merk op </a:t>
            </a:r>
            <a:r>
              <a:rPr lang="en-US" dirty="0" err="1"/>
              <a:t>dat</a:t>
            </a:r>
            <a:r>
              <a:rPr lang="en-US" dirty="0"/>
              <a:t> </a:t>
            </a:r>
            <a:r>
              <a:rPr lang="en-US" dirty="0" err="1"/>
              <a:t>ik</a:t>
            </a:r>
            <a:r>
              <a:rPr lang="en-US" dirty="0"/>
              <a:t> de </a:t>
            </a:r>
            <a:r>
              <a:rPr lang="en-US" dirty="0" err="1"/>
              <a:t>gedachte</a:t>
            </a:r>
            <a:r>
              <a:rPr lang="en-US" dirty="0"/>
              <a:t> </a:t>
            </a:r>
            <a:r>
              <a:rPr lang="en-US" dirty="0" err="1"/>
              <a:t>heb</a:t>
            </a:r>
            <a:r>
              <a:rPr lang="en-US" dirty="0"/>
              <a:t> dat...'. </a:t>
            </a:r>
            <a:r>
              <a:rPr lang="en-US" dirty="0" err="1"/>
              <a:t>Bijvoorbeeld</a:t>
            </a:r>
            <a:r>
              <a:rPr lang="en-US" dirty="0"/>
              <a:t>: 'Ik merk op </a:t>
            </a:r>
            <a:r>
              <a:rPr lang="en-US" dirty="0" err="1"/>
              <a:t>dat</a:t>
            </a:r>
            <a:r>
              <a:rPr lang="en-US" dirty="0"/>
              <a:t> </a:t>
            </a:r>
            <a:r>
              <a:rPr lang="en-US" dirty="0" err="1"/>
              <a:t>ik</a:t>
            </a:r>
            <a:r>
              <a:rPr lang="en-US" dirty="0"/>
              <a:t> de </a:t>
            </a:r>
            <a:r>
              <a:rPr lang="en-US" dirty="0" err="1"/>
              <a:t>gedachte</a:t>
            </a:r>
            <a:r>
              <a:rPr lang="en-US" dirty="0"/>
              <a:t> </a:t>
            </a:r>
            <a:r>
              <a:rPr lang="en-US" dirty="0" err="1"/>
              <a:t>heb</a:t>
            </a:r>
            <a:r>
              <a:rPr lang="en-US" dirty="0"/>
              <a:t> </a:t>
            </a:r>
            <a:r>
              <a:rPr lang="en-US" dirty="0" err="1"/>
              <a:t>dat</a:t>
            </a:r>
            <a:r>
              <a:rPr lang="en-US" dirty="0"/>
              <a:t> </a:t>
            </a:r>
            <a:r>
              <a:rPr lang="en-US" dirty="0" err="1"/>
              <a:t>ik</a:t>
            </a:r>
            <a:r>
              <a:rPr lang="en-US" dirty="0"/>
              <a:t> </a:t>
            </a:r>
            <a:r>
              <a:rPr lang="en-US" dirty="0" err="1"/>
              <a:t>dom</a:t>
            </a:r>
            <a:r>
              <a:rPr lang="en-US" dirty="0"/>
              <a:t> ben' of 'Ik merk op </a:t>
            </a:r>
            <a:r>
              <a:rPr lang="en-US" dirty="0" err="1"/>
              <a:t>dat</a:t>
            </a:r>
            <a:r>
              <a:rPr lang="en-US" dirty="0"/>
              <a:t> </a:t>
            </a:r>
            <a:r>
              <a:rPr lang="en-US" dirty="0" err="1"/>
              <a:t>ik</a:t>
            </a:r>
            <a:r>
              <a:rPr lang="en-US" dirty="0"/>
              <a:t> de </a:t>
            </a:r>
            <a:r>
              <a:rPr lang="en-US" dirty="0" err="1"/>
              <a:t>gedachte</a:t>
            </a:r>
            <a:r>
              <a:rPr lang="en-US" dirty="0"/>
              <a:t> </a:t>
            </a:r>
            <a:r>
              <a:rPr lang="en-US" dirty="0" err="1"/>
              <a:t>heb</a:t>
            </a:r>
            <a:r>
              <a:rPr lang="en-US" dirty="0"/>
              <a:t> </a:t>
            </a:r>
            <a:r>
              <a:rPr lang="en-US" dirty="0" err="1"/>
              <a:t>dat</a:t>
            </a:r>
            <a:r>
              <a:rPr lang="en-US" dirty="0"/>
              <a:t> </a:t>
            </a:r>
            <a:r>
              <a:rPr lang="en-US" dirty="0" err="1"/>
              <a:t>ik</a:t>
            </a:r>
            <a:r>
              <a:rPr lang="en-US" dirty="0"/>
              <a:t> </a:t>
            </a:r>
            <a:r>
              <a:rPr lang="en-US" dirty="0" err="1"/>
              <a:t>een</a:t>
            </a:r>
            <a:r>
              <a:rPr lang="en-US" dirty="0"/>
              <a:t> </a:t>
            </a:r>
            <a:r>
              <a:rPr lang="en-US" dirty="0" err="1"/>
              <a:t>hopeloos</a:t>
            </a:r>
            <a:r>
              <a:rPr lang="en-US" dirty="0"/>
              <a:t> </a:t>
            </a:r>
            <a:r>
              <a:rPr lang="en-US" dirty="0" err="1"/>
              <a:t>geval</a:t>
            </a:r>
            <a:r>
              <a:rPr lang="en-US" dirty="0"/>
              <a:t> ben'.</a:t>
            </a:r>
          </a:p>
          <a:p>
            <a:r>
              <a:rPr lang="en-US" dirty="0"/>
              <a:t>Merk op </a:t>
            </a:r>
            <a:r>
              <a:rPr lang="en-US" dirty="0" err="1"/>
              <a:t>dat</a:t>
            </a:r>
            <a:r>
              <a:rPr lang="en-US" dirty="0"/>
              <a:t> je </a:t>
            </a:r>
            <a:r>
              <a:rPr lang="en-US" dirty="0" err="1"/>
              <a:t>na</a:t>
            </a:r>
            <a:r>
              <a:rPr lang="en-US" dirty="0"/>
              <a:t> </a:t>
            </a:r>
            <a:r>
              <a:rPr lang="en-US" dirty="0" err="1"/>
              <a:t>deze</a:t>
            </a:r>
            <a:r>
              <a:rPr lang="en-US" dirty="0"/>
              <a:t> </a:t>
            </a:r>
            <a:r>
              <a:rPr lang="en-US" dirty="0" err="1"/>
              <a:t>korte</a:t>
            </a:r>
            <a:r>
              <a:rPr lang="en-US" dirty="0"/>
              <a:t> </a:t>
            </a:r>
            <a:r>
              <a:rPr lang="en-US" dirty="0" err="1"/>
              <a:t>oefening</a:t>
            </a:r>
            <a:r>
              <a:rPr lang="en-US" dirty="0"/>
              <a:t> </a:t>
            </a:r>
            <a:r>
              <a:rPr lang="en-US" dirty="0" err="1"/>
              <a:t>meer</a:t>
            </a:r>
            <a:r>
              <a:rPr lang="en-US" dirty="0"/>
              <a:t> </a:t>
            </a:r>
            <a:r>
              <a:rPr lang="en-US" dirty="0" err="1"/>
              <a:t>afstand</a:t>
            </a:r>
            <a:r>
              <a:rPr lang="en-US" dirty="0"/>
              <a:t> </a:t>
            </a:r>
            <a:r>
              <a:rPr lang="en-US" dirty="0" err="1"/>
              <a:t>zal</a:t>
            </a:r>
            <a:r>
              <a:rPr lang="en-US" dirty="0"/>
              <a:t> </a:t>
            </a:r>
            <a:r>
              <a:rPr lang="en-US" dirty="0" err="1"/>
              <a:t>ervaren</a:t>
            </a:r>
            <a:r>
              <a:rPr lang="en-US" dirty="0"/>
              <a:t> </a:t>
            </a:r>
            <a:r>
              <a:rPr lang="en-US" dirty="0" err="1"/>
              <a:t>tussen</a:t>
            </a:r>
            <a:r>
              <a:rPr lang="en-US" dirty="0"/>
              <a:t> </a:t>
            </a:r>
            <a:r>
              <a:rPr lang="en-US" dirty="0" err="1"/>
              <a:t>jou</a:t>
            </a:r>
            <a:r>
              <a:rPr lang="en-US" dirty="0"/>
              <a:t> </a:t>
            </a:r>
            <a:r>
              <a:rPr lang="en-US" dirty="0" err="1"/>
              <a:t>en</a:t>
            </a:r>
            <a:r>
              <a:rPr lang="en-US" dirty="0"/>
              <a:t> de </a:t>
            </a:r>
            <a:r>
              <a:rPr lang="en-US" dirty="0" err="1"/>
              <a:t>storende</a:t>
            </a:r>
            <a:r>
              <a:rPr lang="en-US" dirty="0"/>
              <a:t> </a:t>
            </a:r>
            <a:r>
              <a:rPr lang="en-US" dirty="0" err="1"/>
              <a:t>gedachte</a:t>
            </a:r>
            <a:r>
              <a:rPr lang="en-US" dirty="0"/>
              <a:t> (</a:t>
            </a:r>
            <a:r>
              <a:rPr lang="en-US" dirty="0" err="1"/>
              <a:t>en</a:t>
            </a:r>
            <a:r>
              <a:rPr lang="en-US" dirty="0"/>
              <a:t> het </a:t>
            </a:r>
            <a:r>
              <a:rPr lang="en-US" dirty="0" err="1"/>
              <a:t>onaangename</a:t>
            </a:r>
            <a:r>
              <a:rPr lang="en-US" dirty="0"/>
              <a:t> </a:t>
            </a:r>
            <a:r>
              <a:rPr lang="en-US" dirty="0" err="1"/>
              <a:t>gevoel</a:t>
            </a:r>
            <a:r>
              <a:rPr lang="en-US" dirty="0"/>
              <a:t>). </a:t>
            </a:r>
            <a:r>
              <a:rPr lang="en-US" dirty="0" err="1"/>
              <a:t>Indien</a:t>
            </a:r>
            <a:r>
              <a:rPr lang="en-US" dirty="0"/>
              <a:t> </a:t>
            </a:r>
            <a:r>
              <a:rPr lang="en-US" dirty="0" err="1"/>
              <a:t>nog</a:t>
            </a:r>
            <a:r>
              <a:rPr lang="en-US" dirty="0"/>
              <a:t> </a:t>
            </a:r>
            <a:r>
              <a:rPr lang="en-US" dirty="0" err="1"/>
              <a:t>niet</a:t>
            </a:r>
            <a:r>
              <a:rPr lang="en-US" dirty="0"/>
              <a:t> </a:t>
            </a:r>
            <a:r>
              <a:rPr lang="en-US" dirty="0" err="1"/>
              <a:t>voldoende</a:t>
            </a:r>
            <a:r>
              <a:rPr lang="en-US" dirty="0"/>
              <a:t>, </a:t>
            </a:r>
            <a:r>
              <a:rPr lang="en-US" dirty="0" err="1"/>
              <a:t>herhaal</a:t>
            </a:r>
            <a:r>
              <a:rPr lang="en-US" dirty="0"/>
              <a:t> dan het </a:t>
            </a:r>
            <a:r>
              <a:rPr lang="en-US" dirty="0" err="1"/>
              <a:t>bovenstaande</a:t>
            </a:r>
            <a:r>
              <a:rPr lang="en-US" dirty="0"/>
              <a:t> met </a:t>
            </a:r>
            <a:r>
              <a:rPr lang="en-US" dirty="0" err="1"/>
              <a:t>een</a:t>
            </a:r>
            <a:r>
              <a:rPr lang="en-US" dirty="0"/>
              <a:t> </a:t>
            </a:r>
            <a:r>
              <a:rPr lang="en-US" dirty="0" err="1"/>
              <a:t>andere</a:t>
            </a:r>
            <a:r>
              <a:rPr lang="en-US" dirty="0"/>
              <a:t> </a:t>
            </a:r>
            <a:r>
              <a:rPr lang="en-US" dirty="0" err="1"/>
              <a:t>gedachte</a:t>
            </a:r>
            <a:r>
              <a:rPr lang="en-US" dirty="0"/>
              <a:t> die er </a:t>
            </a:r>
            <a:r>
              <a:rPr lang="en-US" dirty="0" err="1"/>
              <a:t>nauw</a:t>
            </a:r>
            <a:r>
              <a:rPr lang="en-US" dirty="0"/>
              <a:t> mee </a:t>
            </a:r>
            <a:r>
              <a:rPr lang="en-US" dirty="0" err="1"/>
              <a:t>samenhangt</a:t>
            </a:r>
            <a:r>
              <a:rPr lang="en-US" dirty="0"/>
              <a:t>. </a:t>
            </a:r>
          </a:p>
          <a:p>
            <a:r>
              <a:rPr lang="en-US" dirty="0">
                <a:latin typeface="Aptos"/>
                <a:ea typeface="Calibri"/>
                <a:cs typeface="Calibri"/>
              </a:rPr>
              <a:t>Beeld van de </a:t>
            </a:r>
            <a:r>
              <a:rPr lang="en-US" dirty="0" err="1">
                <a:latin typeface="Aptos"/>
                <a:ea typeface="Calibri"/>
                <a:cs typeface="Calibri"/>
              </a:rPr>
              <a:t>straten</a:t>
            </a:r>
            <a:r>
              <a:rPr lang="en-US" dirty="0">
                <a:latin typeface="Aptos"/>
                <a:ea typeface="Calibri"/>
                <a:cs typeface="Calibri"/>
              </a:rPr>
              <a:t> van de </a:t>
            </a:r>
            <a:r>
              <a:rPr lang="en-US" dirty="0" err="1">
                <a:latin typeface="Aptos"/>
                <a:ea typeface="Calibri"/>
                <a:cs typeface="Calibri"/>
              </a:rPr>
              <a:t>straten</a:t>
            </a:r>
            <a:r>
              <a:rPr lang="en-US" dirty="0">
                <a:latin typeface="Aptos"/>
                <a:ea typeface="Calibri"/>
                <a:cs typeface="Calibri"/>
              </a:rPr>
              <a:t> in </a:t>
            </a:r>
            <a:r>
              <a:rPr lang="en-US" dirty="0" err="1">
                <a:latin typeface="Aptos"/>
                <a:ea typeface="Calibri"/>
                <a:cs typeface="Calibri"/>
              </a:rPr>
              <a:t>spanje</a:t>
            </a:r>
            <a:endParaRPr lang="en-US">
              <a:latin typeface="Aptos"/>
              <a:ea typeface="Calibri"/>
              <a:cs typeface="Calibri"/>
            </a:endParaRPr>
          </a:p>
          <a:p>
            <a:r>
              <a:rPr lang="en-US" dirty="0">
                <a:latin typeface="Calibri"/>
                <a:ea typeface="Calibri"/>
                <a:cs typeface="Calibri"/>
              </a:rPr>
              <a:t>8. </a:t>
            </a:r>
            <a:r>
              <a:rPr lang="nl-NL" dirty="0">
                <a:hlinkClick r:id="rId3">
                  <a:extLst>
                    <a:ext uri="{A12FA001-AC4F-418D-AE19-62706E023703}">
                      <ahyp:hlinkClr xmlns:ahyp="http://schemas.microsoft.com/office/drawing/2018/hyperlinkcolor" val="tx"/>
                    </a:ext>
                  </a:extLst>
                </a:hlinkClick>
              </a:rPr>
              <a:t>Een korte time-out nemen</a:t>
            </a:r>
            <a:r>
              <a:rPr lang="en-US" dirty="0">
                <a:latin typeface="Calibri"/>
                <a:ea typeface="Calibri"/>
                <a:cs typeface="Calibri"/>
              </a:rPr>
              <a:t> Even </a:t>
            </a:r>
            <a:r>
              <a:rPr lang="en-US" dirty="0" err="1">
                <a:latin typeface="Calibri"/>
                <a:ea typeface="Calibri"/>
                <a:cs typeface="Calibri"/>
              </a:rPr>
              <a:t>uit</a:t>
            </a:r>
            <a:r>
              <a:rPr lang="en-US" dirty="0">
                <a:latin typeface="Calibri"/>
                <a:ea typeface="Calibri"/>
                <a:cs typeface="Calibri"/>
              </a:rPr>
              <a:t> de </a:t>
            </a:r>
            <a:r>
              <a:rPr lang="en-US" dirty="0" err="1">
                <a:latin typeface="Calibri"/>
                <a:ea typeface="Calibri"/>
                <a:cs typeface="Calibri"/>
              </a:rPr>
              <a:t>situatie</a:t>
            </a:r>
            <a:r>
              <a:rPr lang="en-US" dirty="0">
                <a:latin typeface="Calibri"/>
                <a:ea typeface="Calibri"/>
                <a:cs typeface="Calibri"/>
              </a:rPr>
              <a:t> </a:t>
            </a:r>
            <a:r>
              <a:rPr lang="en-US" dirty="0" err="1">
                <a:latin typeface="Calibri"/>
                <a:ea typeface="Calibri"/>
                <a:cs typeface="Calibri"/>
              </a:rPr>
              <a:t>gaan</a:t>
            </a:r>
            <a:endParaRPr lang="en-US" dirty="0">
              <a:latin typeface="Calibri"/>
              <a:ea typeface="Calibri"/>
              <a:cs typeface="Calibri"/>
            </a:endParaRPr>
          </a:p>
          <a:p>
            <a:r>
              <a:rPr lang="en-US" dirty="0">
                <a:latin typeface="Calibri"/>
                <a:ea typeface="Calibri"/>
                <a:cs typeface="Calibri"/>
              </a:rPr>
              <a:t>9. </a:t>
            </a:r>
            <a:r>
              <a:rPr lang="nl-NL" dirty="0">
                <a:hlinkClick r:id="rId3">
                  <a:extLst>
                    <a:ext uri="{A12FA001-AC4F-418D-AE19-62706E023703}">
                      <ahyp:hlinkClr xmlns:ahyp="http://schemas.microsoft.com/office/drawing/2018/hyperlinkcolor" val="tx"/>
                    </a:ext>
                  </a:extLst>
                </a:hlinkClick>
              </a:rPr>
              <a:t>Hier-en-nu blijven</a:t>
            </a:r>
            <a:r>
              <a:rPr lang="en-US" dirty="0">
                <a:latin typeface="Calibri"/>
                <a:ea typeface="Calibri"/>
                <a:cs typeface="Calibri"/>
              </a:rPr>
              <a:t> </a:t>
            </a:r>
            <a:r>
              <a:rPr lang="en-US" dirty="0" err="1">
                <a:latin typeface="Calibri"/>
                <a:ea typeface="Calibri"/>
                <a:cs typeface="Calibri"/>
              </a:rPr>
              <a:t>Benoem</a:t>
            </a:r>
            <a:r>
              <a:rPr lang="en-US" dirty="0">
                <a:latin typeface="Calibri"/>
                <a:ea typeface="Calibri"/>
                <a:cs typeface="Calibri"/>
              </a:rPr>
              <a:t> alle </a:t>
            </a:r>
            <a:r>
              <a:rPr lang="en-US" dirty="0" err="1">
                <a:latin typeface="Calibri"/>
                <a:ea typeface="Calibri"/>
                <a:cs typeface="Calibri"/>
              </a:rPr>
              <a:t>kleuren</a:t>
            </a:r>
            <a:r>
              <a:rPr lang="en-US" dirty="0">
                <a:latin typeface="Calibri"/>
                <a:ea typeface="Calibri"/>
                <a:cs typeface="Calibri"/>
              </a:rPr>
              <a:t>, </a:t>
            </a:r>
            <a:r>
              <a:rPr lang="en-US" dirty="0" err="1">
                <a:latin typeface="Calibri"/>
                <a:ea typeface="Calibri"/>
                <a:cs typeface="Calibri"/>
              </a:rPr>
              <a:t>maak</a:t>
            </a:r>
            <a:r>
              <a:rPr lang="en-US" dirty="0">
                <a:latin typeface="Calibri"/>
                <a:ea typeface="Calibri"/>
                <a:cs typeface="Calibri"/>
              </a:rPr>
              <a:t> </a:t>
            </a:r>
            <a:r>
              <a:rPr lang="en-US" dirty="0" err="1">
                <a:latin typeface="Calibri"/>
                <a:ea typeface="Calibri"/>
                <a:cs typeface="Calibri"/>
              </a:rPr>
              <a:t>een</a:t>
            </a:r>
            <a:r>
              <a:rPr lang="en-US" dirty="0">
                <a:latin typeface="Calibri"/>
                <a:ea typeface="Calibri"/>
                <a:cs typeface="Calibri"/>
              </a:rPr>
              <a:t> </a:t>
            </a:r>
            <a:r>
              <a:rPr lang="en-US" dirty="0" err="1">
                <a:latin typeface="Calibri"/>
                <a:ea typeface="Calibri"/>
                <a:cs typeface="Calibri"/>
              </a:rPr>
              <a:t>boodschappenlijstje</a:t>
            </a:r>
            <a:r>
              <a:rPr lang="en-US" dirty="0">
                <a:latin typeface="Calibri"/>
                <a:ea typeface="Calibri"/>
                <a:cs typeface="Calibri"/>
              </a:rPr>
              <a:t>. Begin </a:t>
            </a:r>
            <a:r>
              <a:rPr lang="en-US" dirty="0" err="1">
                <a:latin typeface="Calibri"/>
                <a:ea typeface="Calibri"/>
                <a:cs typeface="Calibri"/>
              </a:rPr>
              <a:t>achterwaarts</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tellen</a:t>
            </a:r>
            <a:r>
              <a:rPr lang="en-US" dirty="0">
                <a:latin typeface="Calibri"/>
                <a:ea typeface="Calibri"/>
                <a:cs typeface="Calibri"/>
              </a:rPr>
              <a:t>, </a:t>
            </a:r>
            <a:r>
              <a:rPr lang="en-US" dirty="0" err="1">
                <a:latin typeface="Calibri"/>
                <a:ea typeface="Calibri"/>
                <a:cs typeface="Calibri"/>
              </a:rPr>
              <a:t>benoem</a:t>
            </a:r>
            <a:r>
              <a:rPr lang="en-US" dirty="0">
                <a:latin typeface="Calibri"/>
                <a:ea typeface="Calibri"/>
                <a:cs typeface="Calibri"/>
              </a:rPr>
              <a:t> alle </a:t>
            </a:r>
            <a:r>
              <a:rPr lang="en-US" dirty="0" err="1">
                <a:latin typeface="Calibri"/>
                <a:ea typeface="Calibri"/>
                <a:cs typeface="Calibri"/>
              </a:rPr>
              <a:t>objecten</a:t>
            </a:r>
            <a:r>
              <a:rPr lang="en-US" dirty="0">
                <a:latin typeface="Calibri"/>
                <a:ea typeface="Calibri"/>
                <a:cs typeface="Calibri"/>
              </a:rPr>
              <a:t> die je </a:t>
            </a:r>
            <a:r>
              <a:rPr lang="en-US" dirty="0" err="1">
                <a:latin typeface="Calibri"/>
                <a:ea typeface="Calibri"/>
                <a:cs typeface="Calibri"/>
              </a:rPr>
              <a:t>ziet</a:t>
            </a:r>
            <a:r>
              <a:rPr lang="en-US" dirty="0">
                <a:latin typeface="Calibri"/>
                <a:ea typeface="Calibri"/>
                <a:cs typeface="Calibri"/>
              </a:rPr>
              <a:t>.</a:t>
            </a:r>
          </a:p>
          <a:p>
            <a:r>
              <a:rPr lang="en-US" dirty="0">
                <a:latin typeface="Calibri"/>
                <a:ea typeface="Calibri"/>
                <a:cs typeface="Calibri"/>
              </a:rPr>
              <a:t>10. </a:t>
            </a:r>
            <a:r>
              <a:rPr lang="nl-NL" dirty="0">
                <a:hlinkClick r:id="rId3">
                  <a:extLst>
                    <a:ext uri="{A12FA001-AC4F-418D-AE19-62706E023703}">
                      <ahyp:hlinkClr xmlns:ahyp="http://schemas.microsoft.com/office/drawing/2018/hyperlinkcolor" val="tx"/>
                    </a:ext>
                  </a:extLst>
                </a:hlinkClick>
              </a:rPr>
              <a:t>Mezelf troosten</a:t>
            </a:r>
            <a:r>
              <a:rPr lang="en-US" dirty="0">
                <a:latin typeface="Calibri"/>
                <a:ea typeface="Calibri"/>
                <a:cs typeface="Calibri"/>
              </a:rPr>
              <a:t> Warme thee, </a:t>
            </a:r>
            <a:r>
              <a:rPr lang="en-US" dirty="0" err="1">
                <a:latin typeface="Calibri"/>
                <a:ea typeface="Calibri"/>
                <a:cs typeface="Calibri"/>
              </a:rPr>
              <a:t>chocomelk</a:t>
            </a:r>
            <a:r>
              <a:rPr lang="en-US" dirty="0">
                <a:latin typeface="Calibri"/>
                <a:ea typeface="Calibri"/>
                <a:cs typeface="Calibri"/>
              </a:rPr>
              <a:t>. Richt je </a:t>
            </a:r>
            <a:r>
              <a:rPr lang="en-US" dirty="0" err="1">
                <a:latin typeface="Calibri"/>
                <a:ea typeface="Calibri"/>
                <a:cs typeface="Calibri"/>
              </a:rPr>
              <a:t>aandacht</a:t>
            </a:r>
            <a:r>
              <a:rPr lang="en-US" dirty="0">
                <a:latin typeface="Calibri"/>
                <a:ea typeface="Calibri"/>
                <a:cs typeface="Calibri"/>
              </a:rPr>
              <a:t> </a:t>
            </a:r>
            <a:r>
              <a:rPr lang="en-US" dirty="0" err="1">
                <a:latin typeface="Calibri"/>
                <a:ea typeface="Calibri"/>
                <a:cs typeface="Calibri"/>
              </a:rPr>
              <a:t>naar</a:t>
            </a:r>
            <a:r>
              <a:rPr lang="en-US" dirty="0">
                <a:latin typeface="Calibri"/>
                <a:ea typeface="Calibri"/>
                <a:cs typeface="Calibri"/>
              </a:rPr>
              <a:t> de </a:t>
            </a:r>
            <a:r>
              <a:rPr lang="en-US" dirty="0" err="1">
                <a:latin typeface="Calibri"/>
                <a:ea typeface="Calibri"/>
                <a:cs typeface="Calibri"/>
              </a:rPr>
              <a:t>geur</a:t>
            </a:r>
            <a:r>
              <a:rPr lang="en-US" dirty="0">
                <a:latin typeface="Calibri"/>
                <a:ea typeface="Calibri"/>
                <a:cs typeface="Calibri"/>
              </a:rPr>
              <a:t>, </a:t>
            </a:r>
            <a:r>
              <a:rPr lang="en-US" dirty="0" err="1">
                <a:latin typeface="Calibri"/>
                <a:ea typeface="Calibri"/>
                <a:cs typeface="Calibri"/>
              </a:rPr>
              <a:t>warmte</a:t>
            </a:r>
            <a:r>
              <a:rPr lang="en-US" dirty="0">
                <a:latin typeface="Calibri"/>
                <a:ea typeface="Calibri"/>
                <a:cs typeface="Calibri"/>
              </a:rPr>
              <a:t>, </a:t>
            </a:r>
            <a:r>
              <a:rPr lang="en-US" dirty="0" err="1">
                <a:latin typeface="Calibri"/>
                <a:ea typeface="Calibri"/>
                <a:cs typeface="Calibri"/>
              </a:rPr>
              <a:t>smaak</a:t>
            </a:r>
            <a:r>
              <a:rPr lang="en-US" dirty="0">
                <a:latin typeface="Calibri"/>
                <a:ea typeface="Calibri"/>
                <a:cs typeface="Calibri"/>
              </a:rPr>
              <a:t>, </a:t>
            </a:r>
            <a:r>
              <a:rPr lang="en-US" dirty="0" err="1">
                <a:latin typeface="Calibri"/>
                <a:ea typeface="Calibri"/>
                <a:cs typeface="Calibri"/>
              </a:rPr>
              <a:t>warme</a:t>
            </a:r>
            <a:r>
              <a:rPr lang="en-US" dirty="0">
                <a:latin typeface="Calibri"/>
                <a:ea typeface="Calibri"/>
                <a:cs typeface="Calibri"/>
              </a:rPr>
              <a:t> douche, ..</a:t>
            </a:r>
          </a:p>
          <a:p>
            <a:r>
              <a:rPr lang="en-US" dirty="0">
                <a:latin typeface="Calibri"/>
                <a:ea typeface="Calibri"/>
                <a:cs typeface="Calibri"/>
              </a:rPr>
              <a:t>11.  </a:t>
            </a:r>
            <a:r>
              <a:rPr lang="nl-NL" dirty="0">
                <a:hlinkClick r:id="rId3">
                  <a:extLst>
                    <a:ext uri="{A12FA001-AC4F-418D-AE19-62706E023703}">
                      <ahyp:hlinkClr xmlns:ahyp="http://schemas.microsoft.com/office/drawing/2018/hyperlinkcolor" val="tx"/>
                    </a:ext>
                  </a:extLst>
                </a:hlinkClick>
              </a:rPr>
              <a:t>Verbeelding gebruiken</a:t>
            </a:r>
            <a:r>
              <a:rPr lang="nl-NL" dirty="0"/>
              <a:t>: Beeld u in dat je een kistje zou maken waarin je al je gevoelens en zorgen insteekt. Uit welk </a:t>
            </a:r>
            <a:r>
              <a:rPr lang="nl-NL" dirty="0" err="1"/>
              <a:t>materuaal</a:t>
            </a:r>
            <a:r>
              <a:rPr lang="nl-NL" dirty="0"/>
              <a:t> is het gemaakt, welke kleur heeft het, waar staat het, welk slot hangt er aan.  Uw piekergedachte op een blaadje leggen op een stroom?</a:t>
            </a:r>
            <a:endParaRPr lang="en-US" dirty="0"/>
          </a:p>
          <a:p>
            <a:r>
              <a:rPr lang="en-US" dirty="0" err="1"/>
              <a:t>Spreek</a:t>
            </a:r>
            <a:r>
              <a:rPr lang="en-US" dirty="0"/>
              <a:t> met </a:t>
            </a:r>
            <a:r>
              <a:rPr lang="en-US" dirty="0" err="1"/>
              <a:t>jezelf</a:t>
            </a:r>
            <a:r>
              <a:rPr lang="en-US" dirty="0"/>
              <a:t> </a:t>
            </a:r>
            <a:r>
              <a:rPr lang="en-US" dirty="0" err="1"/>
              <a:t>af</a:t>
            </a:r>
            <a:r>
              <a:rPr lang="en-US" dirty="0"/>
              <a:t> </a:t>
            </a:r>
            <a:r>
              <a:rPr lang="en-US" dirty="0" err="1"/>
              <a:t>dat</a:t>
            </a:r>
            <a:r>
              <a:rPr lang="en-US" dirty="0"/>
              <a:t> je later de </a:t>
            </a:r>
            <a:r>
              <a:rPr lang="en-US" dirty="0" err="1"/>
              <a:t>kist</a:t>
            </a:r>
            <a:r>
              <a:rPr lang="en-US" dirty="0"/>
              <a:t> </a:t>
            </a:r>
            <a:r>
              <a:rPr lang="en-US" dirty="0" err="1"/>
              <a:t>terug</a:t>
            </a:r>
            <a:r>
              <a:rPr lang="en-US" dirty="0"/>
              <a:t> </a:t>
            </a:r>
            <a:r>
              <a:rPr lang="en-US" dirty="0" err="1"/>
              <a:t>beetje</a:t>
            </a:r>
            <a:r>
              <a:rPr lang="en-US" dirty="0"/>
              <a:t> </a:t>
            </a:r>
            <a:r>
              <a:rPr lang="en-US" dirty="0" err="1"/>
              <a:t>bij</a:t>
            </a:r>
            <a:r>
              <a:rPr lang="en-US" dirty="0"/>
              <a:t> </a:t>
            </a:r>
            <a:r>
              <a:rPr lang="en-US" dirty="0" err="1"/>
              <a:t>beetje</a:t>
            </a:r>
            <a:r>
              <a:rPr lang="en-US" dirty="0"/>
              <a:t> </a:t>
            </a:r>
            <a:r>
              <a:rPr lang="en-US" dirty="0" err="1"/>
              <a:t>zal</a:t>
            </a:r>
            <a:r>
              <a:rPr lang="en-US" dirty="0"/>
              <a:t> </a:t>
            </a:r>
            <a:r>
              <a:rPr lang="en-US" dirty="0" err="1"/>
              <a:t>openen</a:t>
            </a:r>
            <a:r>
              <a:rPr lang="en-US" dirty="0"/>
              <a:t>, </a:t>
            </a:r>
            <a:r>
              <a:rPr lang="en-US" dirty="0" err="1"/>
              <a:t>wanneer</a:t>
            </a:r>
            <a:r>
              <a:rPr lang="en-US" dirty="0"/>
              <a:t> je </a:t>
            </a:r>
            <a:r>
              <a:rPr lang="en-US" dirty="0" err="1"/>
              <a:t>daar</a:t>
            </a:r>
            <a:r>
              <a:rPr lang="en-US" dirty="0"/>
              <a:t> </a:t>
            </a:r>
            <a:r>
              <a:rPr lang="en-US" dirty="0" err="1"/>
              <a:t>sterk</a:t>
            </a:r>
            <a:r>
              <a:rPr lang="en-US" dirty="0"/>
              <a:t> </a:t>
            </a:r>
            <a:r>
              <a:rPr lang="en-US" dirty="0" err="1"/>
              <a:t>genoeg</a:t>
            </a:r>
            <a:r>
              <a:rPr lang="en-US" dirty="0"/>
              <a:t> </a:t>
            </a:r>
            <a:r>
              <a:rPr lang="en-US" dirty="0" err="1"/>
              <a:t>voor</a:t>
            </a:r>
            <a:r>
              <a:rPr lang="en-US" dirty="0"/>
              <a:t> bent.</a:t>
            </a:r>
          </a:p>
          <a:p>
            <a:r>
              <a:rPr lang="en-US" dirty="0"/>
              <a:t>Staat </a:t>
            </a:r>
            <a:r>
              <a:rPr lang="en-US" dirty="0" err="1"/>
              <a:t>hierboven</a:t>
            </a:r>
            <a:r>
              <a:rPr lang="en-US" dirty="0"/>
              <a:t> </a:t>
            </a:r>
            <a:r>
              <a:rPr lang="en-US" dirty="0" err="1"/>
              <a:t>een</a:t>
            </a:r>
            <a:r>
              <a:rPr lang="en-US" dirty="0"/>
              <a:t> </a:t>
            </a:r>
            <a:r>
              <a:rPr lang="en-US" dirty="0" err="1"/>
              <a:t>methode</a:t>
            </a:r>
            <a:r>
              <a:rPr lang="en-US" dirty="0"/>
              <a:t> die je </a:t>
            </a:r>
            <a:r>
              <a:rPr lang="en-US" dirty="0" err="1"/>
              <a:t>bevalt</a:t>
            </a:r>
            <a:r>
              <a:rPr lang="en-US" dirty="0"/>
              <a:t>? Pas ze dan </a:t>
            </a:r>
            <a:r>
              <a:rPr lang="en-US" dirty="0" err="1"/>
              <a:t>regelmatig</a:t>
            </a:r>
            <a:r>
              <a:rPr lang="en-US" dirty="0"/>
              <a:t> toe. </a:t>
            </a:r>
            <a:r>
              <a:rPr lang="en-US" dirty="0" err="1"/>
              <a:t>Sommige</a:t>
            </a:r>
            <a:r>
              <a:rPr lang="en-US" dirty="0"/>
              <a:t> </a:t>
            </a:r>
            <a:r>
              <a:rPr lang="en-US" dirty="0" err="1"/>
              <a:t>methodes</a:t>
            </a:r>
            <a:r>
              <a:rPr lang="en-US" dirty="0"/>
              <a:t> </a:t>
            </a:r>
            <a:r>
              <a:rPr lang="en-US" dirty="0" err="1"/>
              <a:t>zal</a:t>
            </a:r>
            <a:r>
              <a:rPr lang="en-US" dirty="0"/>
              <a:t> je </a:t>
            </a:r>
            <a:r>
              <a:rPr lang="en-US" dirty="0" err="1"/>
              <a:t>systematisch</a:t>
            </a:r>
            <a:r>
              <a:rPr lang="en-US" dirty="0"/>
              <a:t> </a:t>
            </a:r>
            <a:r>
              <a:rPr lang="en-US" dirty="0" err="1"/>
              <a:t>moeten</a:t>
            </a:r>
            <a:r>
              <a:rPr lang="en-US" dirty="0"/>
              <a:t> </a:t>
            </a:r>
            <a:r>
              <a:rPr lang="en-US" dirty="0" err="1"/>
              <a:t>inoefenen</a:t>
            </a:r>
            <a:r>
              <a:rPr lang="en-US" dirty="0"/>
              <a:t> </a:t>
            </a:r>
            <a:r>
              <a:rPr lang="en-US" dirty="0" err="1"/>
              <a:t>vooraleer</a:t>
            </a:r>
            <a:r>
              <a:rPr lang="en-US" dirty="0"/>
              <a:t> ze effect </a:t>
            </a:r>
            <a:r>
              <a:rPr lang="en-US" dirty="0" err="1"/>
              <a:t>hebben</a:t>
            </a:r>
            <a:r>
              <a:rPr lang="en-US" dirty="0"/>
              <a:t>.</a:t>
            </a:r>
          </a:p>
          <a:p>
            <a:endParaRPr lang="en-US" dirty="0">
              <a:latin typeface="Aptos"/>
              <a:ea typeface="Calibri"/>
              <a:cs typeface="Calibri"/>
            </a:endParaRPr>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31</a:t>
            </a:fld>
            <a:endParaRPr lang="nl-BE"/>
          </a:p>
        </p:txBody>
      </p:sp>
    </p:spTree>
    <p:extLst>
      <p:ext uri="{BB962C8B-B14F-4D97-AF65-F5344CB8AC3E}">
        <p14:creationId xmlns:p14="http://schemas.microsoft.com/office/powerpoint/2010/main" val="472052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libri"/>
                <a:ea typeface="Calibri"/>
                <a:cs typeface="Calibri"/>
              </a:rPr>
              <a:t>Nathalie:</a:t>
            </a:r>
          </a:p>
          <a:p>
            <a:pPr marL="228600" indent="-228600">
              <a:buAutoNum type="arabicPeriod"/>
            </a:pPr>
            <a:r>
              <a:rPr lang="en-US" dirty="0" err="1">
                <a:latin typeface="Calibri"/>
                <a:ea typeface="Calibri"/>
                <a:cs typeface="Calibri"/>
              </a:rPr>
              <a:t>Praten</a:t>
            </a:r>
            <a:r>
              <a:rPr lang="en-US" dirty="0">
                <a:latin typeface="Calibri"/>
                <a:ea typeface="Calibri"/>
                <a:cs typeface="Calibri"/>
              </a:rPr>
              <a:t> met </a:t>
            </a:r>
            <a:r>
              <a:rPr lang="en-US" dirty="0" err="1">
                <a:latin typeface="Calibri"/>
                <a:ea typeface="Calibri"/>
                <a:cs typeface="Calibri"/>
              </a:rPr>
              <a:t>een</a:t>
            </a:r>
            <a:r>
              <a:rPr lang="en-US" dirty="0">
                <a:latin typeface="Calibri"/>
                <a:ea typeface="Calibri"/>
                <a:cs typeface="Calibri"/>
              </a:rPr>
              <a:t> </a:t>
            </a:r>
            <a:r>
              <a:rPr lang="en-US" dirty="0" err="1">
                <a:latin typeface="Calibri"/>
                <a:ea typeface="Calibri"/>
                <a:cs typeface="Calibri"/>
              </a:rPr>
              <a:t>persoon</a:t>
            </a:r>
            <a:r>
              <a:rPr lang="en-US" dirty="0">
                <a:latin typeface="Calibri"/>
                <a:ea typeface="Calibri"/>
                <a:cs typeface="Calibri"/>
              </a:rPr>
              <a:t> die je </a:t>
            </a:r>
            <a:r>
              <a:rPr lang="en-US" dirty="0" err="1">
                <a:latin typeface="Calibri"/>
                <a:ea typeface="Calibri"/>
                <a:cs typeface="Calibri"/>
              </a:rPr>
              <a:t>vertrouwt</a:t>
            </a:r>
            <a:r>
              <a:rPr lang="en-US" dirty="0">
                <a:latin typeface="Calibri"/>
                <a:ea typeface="Calibri"/>
                <a:cs typeface="Calibri"/>
              </a:rPr>
              <a:t>. </a:t>
            </a:r>
            <a:endParaRPr lang="en-US" dirty="0"/>
          </a:p>
          <a:p>
            <a:pPr marL="228600" indent="-228600">
              <a:buAutoNum type="arabicPeriod"/>
            </a:pPr>
            <a:r>
              <a:rPr lang="en-US">
                <a:latin typeface="Calibri"/>
                <a:ea typeface="Calibri"/>
                <a:cs typeface="Calibri"/>
              </a:rPr>
              <a:t>Een </a:t>
            </a:r>
            <a:r>
              <a:rPr lang="en-US" err="1">
                <a:latin typeface="Calibri"/>
                <a:ea typeface="Calibri"/>
                <a:cs typeface="Calibri"/>
              </a:rPr>
              <a:t>andere</a:t>
            </a:r>
            <a:r>
              <a:rPr lang="en-US" dirty="0">
                <a:latin typeface="Calibri"/>
                <a:ea typeface="Calibri"/>
                <a:cs typeface="Calibri"/>
              </a:rPr>
              <a:t> </a:t>
            </a:r>
            <a:r>
              <a:rPr lang="en-US" err="1">
                <a:latin typeface="Calibri"/>
                <a:ea typeface="Calibri"/>
                <a:cs typeface="Calibri"/>
              </a:rPr>
              <a:t>manier</a:t>
            </a:r>
            <a:r>
              <a:rPr lang="en-US">
                <a:latin typeface="Calibri"/>
                <a:ea typeface="Calibri"/>
                <a:cs typeface="Calibri"/>
              </a:rPr>
              <a:t> om </a:t>
            </a:r>
            <a:r>
              <a:rPr lang="en-US" err="1">
                <a:latin typeface="Calibri"/>
                <a:ea typeface="Calibri"/>
                <a:cs typeface="Calibri"/>
              </a:rPr>
              <a:t>gevoelens</a:t>
            </a:r>
            <a:r>
              <a:rPr lang="en-US" dirty="0">
                <a:latin typeface="Calibri"/>
                <a:ea typeface="Calibri"/>
                <a:cs typeface="Calibri"/>
              </a:rPr>
              <a:t> </a:t>
            </a:r>
            <a:r>
              <a:rPr lang="en-US" err="1">
                <a:latin typeface="Calibri"/>
                <a:ea typeface="Calibri"/>
                <a:cs typeface="Calibri"/>
              </a:rPr>
              <a:t>onder</a:t>
            </a:r>
            <a:r>
              <a:rPr lang="en-US" dirty="0">
                <a:latin typeface="Calibri"/>
                <a:ea typeface="Calibri"/>
                <a:cs typeface="Calibri"/>
              </a:rPr>
              <a:t> </a:t>
            </a:r>
            <a:r>
              <a:rPr lang="en-US" err="1">
                <a:latin typeface="Calibri"/>
                <a:ea typeface="Calibri"/>
                <a:cs typeface="Calibri"/>
              </a:rPr>
              <a:t>woorden</a:t>
            </a:r>
            <a:r>
              <a:rPr lang="en-US" dirty="0">
                <a:latin typeface="Calibri"/>
                <a:ea typeface="Calibri"/>
                <a:cs typeface="Calibri"/>
              </a:rPr>
              <a:t> </a:t>
            </a:r>
            <a:r>
              <a:rPr lang="en-US" err="1">
                <a:latin typeface="Calibri"/>
                <a:ea typeface="Calibri"/>
                <a:cs typeface="Calibri"/>
              </a:rPr>
              <a:t>te</a:t>
            </a:r>
            <a:r>
              <a:rPr lang="en-US" dirty="0">
                <a:latin typeface="Calibri"/>
                <a:ea typeface="Calibri"/>
                <a:cs typeface="Calibri"/>
              </a:rPr>
              <a:t> </a:t>
            </a:r>
            <a:r>
              <a:rPr lang="en-US" err="1">
                <a:latin typeface="Calibri"/>
                <a:ea typeface="Calibri"/>
                <a:cs typeface="Calibri"/>
              </a:rPr>
              <a:t>brengen</a:t>
            </a:r>
            <a:r>
              <a:rPr lang="en-US">
                <a:latin typeface="Calibri"/>
                <a:ea typeface="Calibri"/>
                <a:cs typeface="Calibri"/>
              </a:rPr>
              <a:t>, is </a:t>
            </a:r>
            <a:r>
              <a:rPr lang="en-US" err="1">
                <a:latin typeface="Calibri"/>
                <a:ea typeface="Calibri"/>
                <a:cs typeface="Calibri"/>
              </a:rPr>
              <a:t>schrijven</a:t>
            </a:r>
            <a:r>
              <a:rPr lang="en-US">
                <a:latin typeface="Calibri"/>
                <a:ea typeface="Calibri"/>
                <a:cs typeface="Calibri"/>
              </a:rPr>
              <a:t>. Een brief </a:t>
            </a:r>
            <a:r>
              <a:rPr lang="en-US" err="1">
                <a:latin typeface="Calibri"/>
                <a:ea typeface="Calibri"/>
                <a:cs typeface="Calibri"/>
              </a:rPr>
              <a:t>aan</a:t>
            </a:r>
            <a:r>
              <a:rPr lang="en-US" dirty="0">
                <a:latin typeface="Calibri"/>
                <a:ea typeface="Calibri"/>
                <a:cs typeface="Calibri"/>
              </a:rPr>
              <a:t> </a:t>
            </a:r>
            <a:r>
              <a:rPr lang="en-US" err="1">
                <a:latin typeface="Calibri"/>
                <a:ea typeface="Calibri"/>
                <a:cs typeface="Calibri"/>
              </a:rPr>
              <a:t>jezelf</a:t>
            </a:r>
            <a:r>
              <a:rPr lang="en-US">
                <a:latin typeface="Calibri"/>
                <a:ea typeface="Calibri"/>
                <a:cs typeface="Calibri"/>
              </a:rPr>
              <a:t>, </a:t>
            </a:r>
            <a:r>
              <a:rPr lang="en-US" err="1">
                <a:latin typeface="Calibri"/>
                <a:ea typeface="Calibri"/>
                <a:cs typeface="Calibri"/>
              </a:rPr>
              <a:t>een</a:t>
            </a:r>
            <a:r>
              <a:rPr lang="en-US" dirty="0">
                <a:latin typeface="Calibri"/>
                <a:ea typeface="Calibri"/>
                <a:cs typeface="Calibri"/>
              </a:rPr>
              <a:t> </a:t>
            </a:r>
            <a:r>
              <a:rPr lang="en-US" err="1">
                <a:latin typeface="Calibri"/>
                <a:ea typeface="Calibri"/>
                <a:cs typeface="Calibri"/>
              </a:rPr>
              <a:t>deel</a:t>
            </a:r>
            <a:r>
              <a:rPr lang="en-US">
                <a:latin typeface="Calibri"/>
                <a:ea typeface="Calibri"/>
                <a:cs typeface="Calibri"/>
              </a:rPr>
              <a:t> van </a:t>
            </a:r>
            <a:r>
              <a:rPr lang="en-US" err="1">
                <a:latin typeface="Calibri"/>
                <a:ea typeface="Calibri"/>
                <a:cs typeface="Calibri"/>
              </a:rPr>
              <a:t>jezelf</a:t>
            </a:r>
            <a:r>
              <a:rPr lang="en-US">
                <a:latin typeface="Calibri"/>
                <a:ea typeface="Calibri"/>
                <a:cs typeface="Calibri"/>
              </a:rPr>
              <a:t> of </a:t>
            </a:r>
            <a:r>
              <a:rPr lang="en-US" err="1">
                <a:latin typeface="Calibri"/>
                <a:ea typeface="Calibri"/>
                <a:cs typeface="Calibri"/>
              </a:rPr>
              <a:t>iemand</a:t>
            </a:r>
            <a:r>
              <a:rPr lang="en-US" dirty="0">
                <a:latin typeface="Calibri"/>
                <a:ea typeface="Calibri"/>
                <a:cs typeface="Calibri"/>
              </a:rPr>
              <a:t> </a:t>
            </a:r>
            <a:r>
              <a:rPr lang="en-US" err="1">
                <a:latin typeface="Calibri"/>
                <a:ea typeface="Calibri"/>
                <a:cs typeface="Calibri"/>
              </a:rPr>
              <a:t>anders</a:t>
            </a:r>
            <a:r>
              <a:rPr lang="en-US">
                <a:latin typeface="Calibri"/>
                <a:ea typeface="Calibri"/>
                <a:cs typeface="Calibri"/>
              </a:rPr>
              <a:t>. </a:t>
            </a:r>
          </a:p>
          <a:p>
            <a:pPr marL="228600" indent="-228600">
              <a:buAutoNum type="arabicPeriod"/>
            </a:pPr>
            <a:r>
              <a:rPr lang="en-US" dirty="0">
                <a:latin typeface="Calibri"/>
                <a:ea typeface="Calibri"/>
                <a:cs typeface="Calibri"/>
              </a:rPr>
              <a:t>Als </a:t>
            </a:r>
            <a:r>
              <a:rPr lang="en-US" dirty="0" err="1">
                <a:latin typeface="Calibri"/>
                <a:ea typeface="Calibri"/>
                <a:cs typeface="Calibri"/>
              </a:rPr>
              <a:t>woorden</a:t>
            </a:r>
            <a:r>
              <a:rPr lang="en-US" dirty="0">
                <a:latin typeface="Calibri"/>
                <a:ea typeface="Calibri"/>
                <a:cs typeface="Calibri"/>
              </a:rPr>
              <a:t> </a:t>
            </a:r>
            <a:r>
              <a:rPr lang="en-US" dirty="0" err="1">
                <a:latin typeface="Calibri"/>
                <a:ea typeface="Calibri"/>
                <a:cs typeface="Calibri"/>
              </a:rPr>
              <a:t>niet</a:t>
            </a:r>
            <a:r>
              <a:rPr lang="en-US" dirty="0">
                <a:latin typeface="Calibri"/>
                <a:ea typeface="Calibri"/>
                <a:cs typeface="Calibri"/>
              </a:rPr>
              <a:t> </a:t>
            </a:r>
            <a:r>
              <a:rPr lang="en-US" dirty="0" err="1">
                <a:latin typeface="Calibri"/>
                <a:ea typeface="Calibri"/>
                <a:cs typeface="Calibri"/>
              </a:rPr>
              <a:t>voldoende</a:t>
            </a:r>
            <a:r>
              <a:rPr lang="en-US" dirty="0">
                <a:latin typeface="Calibri"/>
                <a:ea typeface="Calibri"/>
                <a:cs typeface="Calibri"/>
              </a:rPr>
              <a:t> </a:t>
            </a:r>
            <a:r>
              <a:rPr lang="en-US" dirty="0" err="1">
                <a:latin typeface="Calibri"/>
                <a:ea typeface="Calibri"/>
                <a:cs typeface="Calibri"/>
              </a:rPr>
              <a:t>zijn</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je </a:t>
            </a:r>
            <a:r>
              <a:rPr lang="en-US" dirty="0" err="1">
                <a:latin typeface="Calibri"/>
                <a:ea typeface="Calibri"/>
                <a:cs typeface="Calibri"/>
              </a:rPr>
              <a:t>bv</a:t>
            </a:r>
            <a:r>
              <a:rPr lang="en-US" dirty="0">
                <a:latin typeface="Calibri"/>
                <a:ea typeface="Calibri"/>
                <a:cs typeface="Calibri"/>
              </a:rPr>
              <a:t> </a:t>
            </a:r>
            <a:r>
              <a:rPr lang="en-US" dirty="0" err="1">
                <a:latin typeface="Calibri"/>
                <a:ea typeface="Calibri"/>
                <a:cs typeface="Calibri"/>
              </a:rPr>
              <a:t>tekenen</a:t>
            </a:r>
            <a:r>
              <a:rPr lang="en-US" dirty="0">
                <a:latin typeface="Calibri"/>
                <a:ea typeface="Calibri"/>
                <a:cs typeface="Calibri"/>
              </a:rPr>
              <a:t>, </a:t>
            </a:r>
            <a:r>
              <a:rPr lang="en-US" dirty="0" err="1">
                <a:latin typeface="Calibri"/>
                <a:ea typeface="Calibri"/>
                <a:cs typeface="Calibri"/>
              </a:rPr>
              <a:t>schilderen</a:t>
            </a:r>
            <a:r>
              <a:rPr lang="en-US" dirty="0">
                <a:latin typeface="Calibri"/>
                <a:ea typeface="Calibri"/>
                <a:cs typeface="Calibri"/>
              </a:rPr>
              <a:t>, </a:t>
            </a:r>
            <a:r>
              <a:rPr lang="en-US" dirty="0" err="1">
                <a:latin typeface="Calibri"/>
                <a:ea typeface="Calibri"/>
                <a:cs typeface="Calibri"/>
              </a:rPr>
              <a:t>muziek</a:t>
            </a:r>
            <a:r>
              <a:rPr lang="en-US" dirty="0">
                <a:latin typeface="Calibri"/>
                <a:ea typeface="Calibri"/>
                <a:cs typeface="Calibri"/>
              </a:rPr>
              <a:t>, </a:t>
            </a:r>
            <a:r>
              <a:rPr lang="en-US" dirty="0" err="1">
                <a:latin typeface="Calibri"/>
                <a:ea typeface="Calibri"/>
                <a:cs typeface="Calibri"/>
              </a:rPr>
              <a:t>gedichten</a:t>
            </a:r>
            <a:r>
              <a:rPr lang="en-US" dirty="0">
                <a:latin typeface="Calibri"/>
                <a:ea typeface="Calibri"/>
                <a:cs typeface="Calibri"/>
              </a:rPr>
              <a:t>, het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soms</a:t>
            </a:r>
            <a:r>
              <a:rPr lang="en-US" dirty="0">
                <a:latin typeface="Calibri"/>
                <a:ea typeface="Calibri"/>
                <a:cs typeface="Calibri"/>
              </a:rPr>
              <a:t> </a:t>
            </a:r>
            <a:r>
              <a:rPr lang="en-US" dirty="0" err="1">
                <a:latin typeface="Calibri"/>
                <a:ea typeface="Calibri"/>
                <a:cs typeface="Calibri"/>
              </a:rPr>
              <a:t>helpen</a:t>
            </a:r>
            <a:r>
              <a:rPr lang="en-US" dirty="0">
                <a:latin typeface="Calibri"/>
                <a:ea typeface="Calibri"/>
                <a:cs typeface="Calibri"/>
              </a:rPr>
              <a:t> om het </a:t>
            </a:r>
            <a:r>
              <a:rPr lang="en-US" dirty="0" err="1">
                <a:latin typeface="Calibri"/>
                <a:ea typeface="Calibri"/>
                <a:cs typeface="Calibri"/>
              </a:rPr>
              <a:t>onzegbare</a:t>
            </a:r>
            <a:r>
              <a:rPr lang="en-US" dirty="0">
                <a:latin typeface="Calibri"/>
                <a:ea typeface="Calibri"/>
                <a:cs typeface="Calibri"/>
              </a:rPr>
              <a:t> tot </a:t>
            </a:r>
            <a:r>
              <a:rPr lang="en-US" dirty="0" err="1">
                <a:latin typeface="Calibri"/>
                <a:ea typeface="Calibri"/>
                <a:cs typeface="Calibri"/>
              </a:rPr>
              <a:t>uitdrukking</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brengen</a:t>
            </a:r>
            <a:r>
              <a:rPr lang="en-US" dirty="0">
                <a:latin typeface="Calibri"/>
                <a:ea typeface="Calibri"/>
                <a:cs typeface="Calibri"/>
              </a:rPr>
              <a:t>. </a:t>
            </a:r>
          </a:p>
          <a:p>
            <a:pPr marL="228600" indent="-228600">
              <a:buAutoNum type="arabicPeriod"/>
            </a:pPr>
            <a:r>
              <a:rPr lang="en-US">
                <a:latin typeface="Calibri"/>
                <a:ea typeface="Calibri"/>
                <a:cs typeface="Calibri"/>
              </a:rPr>
              <a:t>Mindfulness is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aandachtstraining</a:t>
            </a:r>
            <a:r>
              <a:rPr lang="en-US">
                <a:latin typeface="Calibri"/>
                <a:ea typeface="Calibri"/>
                <a:cs typeface="Calibri"/>
              </a:rPr>
              <a:t> </a:t>
            </a:r>
            <a:r>
              <a:rPr lang="en-US" err="1">
                <a:latin typeface="Calibri"/>
                <a:ea typeface="Calibri"/>
                <a:cs typeface="Calibri"/>
              </a:rPr>
              <a:t>waarbij</a:t>
            </a:r>
            <a:r>
              <a:rPr lang="en-US">
                <a:latin typeface="Calibri"/>
                <a:ea typeface="Calibri"/>
                <a:cs typeface="Calibri"/>
              </a:rPr>
              <a:t> je </a:t>
            </a:r>
            <a:r>
              <a:rPr lang="en-US" err="1">
                <a:latin typeface="Calibri"/>
                <a:ea typeface="Calibri"/>
                <a:cs typeface="Calibri"/>
              </a:rPr>
              <a:t>bewust</a:t>
            </a:r>
            <a:r>
              <a:rPr lang="en-US" dirty="0">
                <a:latin typeface="Calibri"/>
                <a:ea typeface="Calibri"/>
                <a:cs typeface="Calibri"/>
              </a:rPr>
              <a:t> </a:t>
            </a:r>
            <a:r>
              <a:rPr lang="en-US" err="1">
                <a:latin typeface="Calibri"/>
                <a:ea typeface="Calibri"/>
                <a:cs typeface="Calibri"/>
              </a:rPr>
              <a:t>aandacht</a:t>
            </a:r>
            <a:r>
              <a:rPr lang="en-US" dirty="0">
                <a:latin typeface="Calibri"/>
                <a:ea typeface="Calibri"/>
                <a:cs typeface="Calibri"/>
              </a:rPr>
              <a:t> </a:t>
            </a:r>
            <a:r>
              <a:rPr lang="en-US" err="1">
                <a:latin typeface="Calibri"/>
                <a:ea typeface="Calibri"/>
                <a:cs typeface="Calibri"/>
              </a:rPr>
              <a:t>geeft</a:t>
            </a:r>
            <a:r>
              <a:rPr lang="en-US" dirty="0">
                <a:latin typeface="Calibri"/>
                <a:ea typeface="Calibri"/>
                <a:cs typeface="Calibri"/>
              </a:rPr>
              <a:t> </a:t>
            </a:r>
            <a:r>
              <a:rPr lang="en-US" err="1">
                <a:latin typeface="Calibri"/>
                <a:ea typeface="Calibri"/>
                <a:cs typeface="Calibri"/>
              </a:rPr>
              <a:t>aan</a:t>
            </a:r>
            <a:r>
              <a:rPr lang="en-US">
                <a:latin typeface="Calibri"/>
                <a:ea typeface="Calibri"/>
                <a:cs typeface="Calibri"/>
              </a:rPr>
              <a:t> wat </a:t>
            </a:r>
            <a:r>
              <a:rPr lang="en-US" err="1">
                <a:latin typeface="Calibri"/>
                <a:ea typeface="Calibri"/>
                <a:cs typeface="Calibri"/>
              </a:rPr>
              <a:t>hier</a:t>
            </a:r>
            <a:r>
              <a:rPr lang="en-US" dirty="0">
                <a:latin typeface="Calibri"/>
                <a:ea typeface="Calibri"/>
                <a:cs typeface="Calibri"/>
              </a:rPr>
              <a:t> </a:t>
            </a:r>
            <a:r>
              <a:rPr lang="en-US" err="1">
                <a:latin typeface="Calibri"/>
                <a:ea typeface="Calibri"/>
                <a:cs typeface="Calibri"/>
              </a:rPr>
              <a:t>en</a:t>
            </a:r>
            <a:r>
              <a:rPr lang="en-US">
                <a:latin typeface="Calibri"/>
                <a:ea typeface="Calibri"/>
                <a:cs typeface="Calibri"/>
              </a:rPr>
              <a:t> nu is. (</a:t>
            </a:r>
            <a:r>
              <a:rPr lang="en-US" err="1">
                <a:latin typeface="Calibri"/>
                <a:ea typeface="Calibri"/>
                <a:cs typeface="Calibri"/>
              </a:rPr>
              <a:t>gedachten</a:t>
            </a:r>
            <a:r>
              <a:rPr lang="en-US">
                <a:latin typeface="Calibri"/>
                <a:ea typeface="Calibri"/>
                <a:cs typeface="Calibri"/>
              </a:rPr>
              <a:t>, </a:t>
            </a:r>
            <a:r>
              <a:rPr lang="en-US" err="1">
                <a:latin typeface="Calibri"/>
                <a:ea typeface="Calibri"/>
                <a:cs typeface="Calibri"/>
              </a:rPr>
              <a:t>verlangens</a:t>
            </a:r>
            <a:r>
              <a:rPr lang="en-US">
                <a:latin typeface="Calibri"/>
                <a:ea typeface="Calibri"/>
                <a:cs typeface="Calibri"/>
              </a:rPr>
              <a:t>, </a:t>
            </a:r>
            <a:r>
              <a:rPr lang="en-US" err="1">
                <a:latin typeface="Calibri"/>
                <a:ea typeface="Calibri"/>
                <a:cs typeface="Calibri"/>
              </a:rPr>
              <a:t>lichamelijke</a:t>
            </a:r>
            <a:r>
              <a:rPr lang="en-US" dirty="0">
                <a:latin typeface="Calibri"/>
                <a:ea typeface="Calibri"/>
                <a:cs typeface="Calibri"/>
              </a:rPr>
              <a:t> </a:t>
            </a:r>
            <a:r>
              <a:rPr lang="en-US" err="1">
                <a:latin typeface="Calibri"/>
                <a:ea typeface="Calibri"/>
                <a:cs typeface="Calibri"/>
              </a:rPr>
              <a:t>belevingen</a:t>
            </a:r>
            <a:r>
              <a:rPr lang="en-US">
                <a:latin typeface="Calibri"/>
                <a:ea typeface="Calibri"/>
                <a:cs typeface="Calibri"/>
              </a:rPr>
              <a:t>). Zonder er </a:t>
            </a:r>
            <a:r>
              <a:rPr lang="en-US" err="1">
                <a:latin typeface="Calibri"/>
                <a:ea typeface="Calibri"/>
                <a:cs typeface="Calibri"/>
              </a:rPr>
              <a:t>een</a:t>
            </a:r>
            <a:r>
              <a:rPr lang="en-US" dirty="0">
                <a:latin typeface="Calibri"/>
                <a:ea typeface="Calibri"/>
                <a:cs typeface="Calibri"/>
              </a:rPr>
              <a:t> </a:t>
            </a:r>
            <a:r>
              <a:rPr lang="en-US" err="1">
                <a:latin typeface="Calibri"/>
                <a:ea typeface="Calibri"/>
                <a:cs typeface="Calibri"/>
              </a:rPr>
              <a:t>oordeel</a:t>
            </a:r>
            <a:r>
              <a:rPr lang="en-US">
                <a:latin typeface="Calibri"/>
                <a:ea typeface="Calibri"/>
                <a:cs typeface="Calibri"/>
              </a:rPr>
              <a:t> over </a:t>
            </a:r>
            <a:r>
              <a:rPr lang="en-US" err="1">
                <a:latin typeface="Calibri"/>
                <a:ea typeface="Calibri"/>
                <a:cs typeface="Calibri"/>
              </a:rPr>
              <a:t>te</a:t>
            </a:r>
            <a:r>
              <a:rPr lang="en-US" dirty="0">
                <a:latin typeface="Calibri"/>
                <a:ea typeface="Calibri"/>
                <a:cs typeface="Calibri"/>
              </a:rPr>
              <a:t> </a:t>
            </a:r>
            <a:r>
              <a:rPr lang="en-US" err="1">
                <a:latin typeface="Calibri"/>
                <a:ea typeface="Calibri"/>
                <a:cs typeface="Calibri"/>
              </a:rPr>
              <a:t>vellen</a:t>
            </a:r>
            <a:r>
              <a:rPr lang="en-US">
                <a:latin typeface="Calibri"/>
                <a:ea typeface="Calibri"/>
                <a:cs typeface="Calibri"/>
              </a:rPr>
              <a:t>. </a:t>
            </a:r>
            <a:r>
              <a:rPr lang="en-US" err="1"/>
              <a:t>Uit</a:t>
            </a:r>
            <a:r>
              <a:rPr lang="en-US" dirty="0"/>
              <a:t> </a:t>
            </a:r>
            <a:r>
              <a:rPr lang="en-US" err="1"/>
              <a:t>wetenschappelijk</a:t>
            </a:r>
            <a:r>
              <a:rPr lang="en-US" dirty="0"/>
              <a:t> </a:t>
            </a:r>
            <a:r>
              <a:rPr lang="en-US" err="1"/>
              <a:t>onderzoek</a:t>
            </a:r>
            <a:r>
              <a:rPr lang="en-US" dirty="0"/>
              <a:t> </a:t>
            </a:r>
            <a:r>
              <a:rPr lang="en-US" err="1"/>
              <a:t>blijkt</a:t>
            </a:r>
            <a:r>
              <a:rPr lang="en-US" dirty="0"/>
              <a:t> </a:t>
            </a:r>
            <a:r>
              <a:rPr lang="en-US" err="1"/>
              <a:t>dat</a:t>
            </a:r>
            <a:r>
              <a:rPr lang="en-US"/>
              <a:t> mindfulness </a:t>
            </a:r>
            <a:r>
              <a:rPr lang="en-US" err="1"/>
              <a:t>helpend</a:t>
            </a:r>
            <a:r>
              <a:rPr lang="en-US" dirty="0"/>
              <a:t> </a:t>
            </a:r>
            <a:r>
              <a:rPr lang="en-US" err="1"/>
              <a:t>kan</a:t>
            </a:r>
            <a:r>
              <a:rPr lang="en-US" dirty="0"/>
              <a:t> </a:t>
            </a:r>
            <a:r>
              <a:rPr lang="en-US" err="1"/>
              <a:t>zijn</a:t>
            </a:r>
            <a:r>
              <a:rPr lang="en-US" dirty="0"/>
              <a:t> </a:t>
            </a:r>
            <a:r>
              <a:rPr lang="en-US" err="1"/>
              <a:t>bij</a:t>
            </a:r>
            <a:r>
              <a:rPr lang="en-US"/>
              <a:t> het </a:t>
            </a:r>
            <a:r>
              <a:rPr lang="en-US" err="1"/>
              <a:t>leren</a:t>
            </a:r>
            <a:r>
              <a:rPr lang="en-US" dirty="0"/>
              <a:t> </a:t>
            </a:r>
            <a:r>
              <a:rPr lang="en-US" err="1"/>
              <a:t>omgaan</a:t>
            </a:r>
            <a:r>
              <a:rPr lang="en-US"/>
              <a:t> met stress, </a:t>
            </a:r>
            <a:r>
              <a:rPr lang="en-US" err="1"/>
              <a:t>slapeloosheid</a:t>
            </a:r>
            <a:r>
              <a:rPr lang="en-US"/>
              <a:t>, </a:t>
            </a:r>
            <a:r>
              <a:rPr lang="en-US" err="1"/>
              <a:t>piekeren</a:t>
            </a:r>
            <a:r>
              <a:rPr lang="en-US"/>
              <a:t>, </a:t>
            </a:r>
            <a:r>
              <a:rPr lang="en-US" err="1"/>
              <a:t>depressie</a:t>
            </a:r>
            <a:r>
              <a:rPr lang="en-US" dirty="0"/>
              <a:t> </a:t>
            </a:r>
            <a:r>
              <a:rPr lang="en-US" err="1"/>
              <a:t>en</a:t>
            </a:r>
            <a:r>
              <a:rPr lang="en-US" dirty="0"/>
              <a:t> </a:t>
            </a:r>
            <a:r>
              <a:rPr lang="en-US" err="1"/>
              <a:t>pijn</a:t>
            </a:r>
            <a:r>
              <a:rPr lang="en-US"/>
              <a:t>. Door de </a:t>
            </a:r>
            <a:r>
              <a:rPr lang="en-US" err="1"/>
              <a:t>innerlijke</a:t>
            </a:r>
            <a:r>
              <a:rPr lang="en-US" dirty="0"/>
              <a:t> </a:t>
            </a:r>
            <a:r>
              <a:rPr lang="en-US" err="1"/>
              <a:t>stroom</a:t>
            </a:r>
            <a:r>
              <a:rPr lang="en-US"/>
              <a:t> van </a:t>
            </a:r>
            <a:r>
              <a:rPr lang="en-US" err="1"/>
              <a:t>gedachten</a:t>
            </a:r>
            <a:r>
              <a:rPr lang="en-US" dirty="0"/>
              <a:t> </a:t>
            </a:r>
            <a:r>
              <a:rPr lang="en-US" err="1"/>
              <a:t>en</a:t>
            </a:r>
            <a:r>
              <a:rPr lang="en-US" dirty="0"/>
              <a:t> </a:t>
            </a:r>
            <a:r>
              <a:rPr lang="en-US" err="1"/>
              <a:t>emoties</a:t>
            </a:r>
            <a:r>
              <a:rPr lang="en-US"/>
              <a:t> op </a:t>
            </a:r>
            <a:r>
              <a:rPr lang="en-US" err="1"/>
              <a:t>te</a:t>
            </a:r>
            <a:r>
              <a:rPr lang="en-US" dirty="0"/>
              <a:t> </a:t>
            </a:r>
            <a:r>
              <a:rPr lang="en-US" err="1"/>
              <a:t>merken</a:t>
            </a:r>
            <a:r>
              <a:rPr lang="en-US" dirty="0"/>
              <a:t> </a:t>
            </a:r>
            <a:r>
              <a:rPr lang="en-US" err="1"/>
              <a:t>zonder</a:t>
            </a:r>
            <a:r>
              <a:rPr lang="en-US" dirty="0"/>
              <a:t> </a:t>
            </a:r>
            <a:r>
              <a:rPr lang="en-US" err="1"/>
              <a:t>erover</a:t>
            </a:r>
            <a:r>
              <a:rPr lang="en-US" dirty="0"/>
              <a:t> </a:t>
            </a:r>
            <a:r>
              <a:rPr lang="en-US" err="1"/>
              <a:t>te</a:t>
            </a:r>
            <a:r>
              <a:rPr lang="en-US" dirty="0"/>
              <a:t> </a:t>
            </a:r>
            <a:r>
              <a:rPr lang="en-US" err="1"/>
              <a:t>oordelen</a:t>
            </a:r>
            <a:r>
              <a:rPr lang="en-US"/>
              <a:t>, </a:t>
            </a:r>
            <a:r>
              <a:rPr lang="en-US" err="1"/>
              <a:t>kan</a:t>
            </a:r>
            <a:r>
              <a:rPr lang="en-US"/>
              <a:t> de impact </a:t>
            </a:r>
            <a:r>
              <a:rPr lang="en-US" err="1"/>
              <a:t>ervan</a:t>
            </a:r>
            <a:r>
              <a:rPr lang="en-US" dirty="0"/>
              <a:t> </a:t>
            </a:r>
            <a:r>
              <a:rPr lang="en-US" err="1"/>
              <a:t>verminderen</a:t>
            </a:r>
            <a:r>
              <a:rPr lang="en-US"/>
              <a:t>.</a:t>
            </a:r>
          </a:p>
          <a:p>
            <a:pPr marL="228600" indent="-228600">
              <a:buAutoNum type="arabicPeriod"/>
            </a:pPr>
            <a:r>
              <a:rPr lang="en-US" dirty="0"/>
              <a:t>Op </a:t>
            </a:r>
            <a:r>
              <a:rPr lang="en-US" dirty="0" err="1"/>
              <a:t>zoek</a:t>
            </a:r>
            <a:r>
              <a:rPr lang="en-US" dirty="0"/>
              <a:t> </a:t>
            </a:r>
            <a:r>
              <a:rPr lang="en-US" dirty="0" err="1"/>
              <a:t>gaan</a:t>
            </a:r>
            <a:r>
              <a:rPr lang="en-US" dirty="0"/>
              <a:t> </a:t>
            </a:r>
            <a:r>
              <a:rPr lang="en-US" dirty="0" err="1"/>
              <a:t>naar</a:t>
            </a:r>
            <a:r>
              <a:rPr lang="en-US" dirty="0"/>
              <a:t> </a:t>
            </a:r>
            <a:r>
              <a:rPr lang="en-US" dirty="0" err="1"/>
              <a:t>onderliggende</a:t>
            </a:r>
            <a:r>
              <a:rPr lang="en-US" dirty="0"/>
              <a:t> </a:t>
            </a:r>
            <a:r>
              <a:rPr lang="en-US" dirty="0" err="1"/>
              <a:t>overtuigingen</a:t>
            </a:r>
            <a:r>
              <a:rPr lang="en-US" dirty="0"/>
              <a:t> over </a:t>
            </a:r>
            <a:r>
              <a:rPr lang="en-US" dirty="0" err="1"/>
              <a:t>jezelf</a:t>
            </a:r>
            <a:r>
              <a:rPr lang="en-US" dirty="0"/>
              <a:t>. Wat zit er </a:t>
            </a:r>
            <a:r>
              <a:rPr lang="en-US" dirty="0" err="1"/>
              <a:t>onder</a:t>
            </a:r>
            <a:r>
              <a:rPr lang="en-US" dirty="0"/>
              <a:t>? "</a:t>
            </a:r>
            <a:r>
              <a:rPr lang="en-US" dirty="0" err="1"/>
              <a:t>ik</a:t>
            </a:r>
            <a:r>
              <a:rPr lang="en-US" dirty="0"/>
              <a:t> ben </a:t>
            </a:r>
            <a:r>
              <a:rPr lang="en-US" dirty="0" err="1"/>
              <a:t>niets</a:t>
            </a:r>
            <a:r>
              <a:rPr lang="en-US" dirty="0"/>
              <a:t> </a:t>
            </a:r>
            <a:r>
              <a:rPr lang="en-US" dirty="0" err="1"/>
              <a:t>waard</a:t>
            </a:r>
            <a:r>
              <a:rPr lang="en-US" dirty="0"/>
              <a:t>" </a:t>
            </a:r>
            <a:r>
              <a:rPr lang="en-US" dirty="0" err="1"/>
              <a:t>bv</a:t>
            </a:r>
            <a:r>
              <a:rPr lang="en-US" dirty="0"/>
              <a:t>. </a:t>
            </a:r>
            <a:r>
              <a:rPr lang="en-US" dirty="0" err="1"/>
              <a:t>Overtuigingen</a:t>
            </a:r>
            <a:r>
              <a:rPr lang="en-US" dirty="0"/>
              <a:t> die je al lang met je </a:t>
            </a:r>
            <a:r>
              <a:rPr lang="en-US" dirty="0" err="1"/>
              <a:t>meedraagt</a:t>
            </a:r>
            <a:r>
              <a:rPr lang="en-US" dirty="0"/>
              <a:t>. Het </a:t>
            </a:r>
            <a:r>
              <a:rPr lang="en-US" dirty="0" err="1"/>
              <a:t>wordt</a:t>
            </a:r>
            <a:r>
              <a:rPr lang="en-US" dirty="0"/>
              <a:t> </a:t>
            </a:r>
            <a:r>
              <a:rPr lang="en-US" dirty="0" err="1"/>
              <a:t>soms</a:t>
            </a:r>
            <a:r>
              <a:rPr lang="en-US" dirty="0"/>
              <a:t> </a:t>
            </a:r>
            <a:r>
              <a:rPr lang="en-US" dirty="0" err="1"/>
              <a:t>ook</a:t>
            </a:r>
            <a:r>
              <a:rPr lang="en-US" dirty="0"/>
              <a:t> </a:t>
            </a:r>
            <a:r>
              <a:rPr lang="en-US" dirty="0" err="1"/>
              <a:t>denkschema's</a:t>
            </a:r>
            <a:r>
              <a:rPr lang="en-US" dirty="0"/>
              <a:t> </a:t>
            </a:r>
            <a:r>
              <a:rPr lang="en-US" dirty="0" err="1"/>
              <a:t>genoemd</a:t>
            </a:r>
            <a:r>
              <a:rPr lang="en-US" dirty="0"/>
              <a:t>. </a:t>
            </a:r>
            <a:r>
              <a:rPr lang="en-US" dirty="0" err="1"/>
              <a:t>Gedachten</a:t>
            </a:r>
            <a:r>
              <a:rPr lang="en-US" dirty="0"/>
              <a:t> of </a:t>
            </a:r>
            <a:r>
              <a:rPr lang="en-US" dirty="0" err="1"/>
              <a:t>overtuigingen</a:t>
            </a:r>
            <a:r>
              <a:rPr lang="en-US" dirty="0"/>
              <a:t> die </a:t>
            </a:r>
            <a:r>
              <a:rPr lang="en-US" dirty="0" err="1"/>
              <a:t>gevormd</a:t>
            </a:r>
            <a:r>
              <a:rPr lang="en-US" dirty="0"/>
              <a:t> </a:t>
            </a:r>
            <a:r>
              <a:rPr lang="en-US" dirty="0" err="1"/>
              <a:t>worden</a:t>
            </a:r>
            <a:r>
              <a:rPr lang="en-US" dirty="0"/>
              <a:t> </a:t>
            </a:r>
            <a:r>
              <a:rPr lang="en-US" dirty="0" err="1"/>
              <a:t>doorheen</a:t>
            </a:r>
            <a:r>
              <a:rPr lang="en-US" dirty="0"/>
              <a:t> je </a:t>
            </a:r>
            <a:r>
              <a:rPr lang="en-US" dirty="0" err="1"/>
              <a:t>ervaringen</a:t>
            </a:r>
            <a:r>
              <a:rPr lang="en-US" dirty="0"/>
              <a:t>/</a:t>
            </a:r>
            <a:r>
              <a:rPr lang="en-US" dirty="0" err="1"/>
              <a:t>leven</a:t>
            </a:r>
            <a:r>
              <a:rPr lang="en-US" dirty="0"/>
              <a:t>. JE bent die </a:t>
            </a:r>
            <a:r>
              <a:rPr lang="en-US" dirty="0" err="1"/>
              <a:t>gedachte</a:t>
            </a:r>
            <a:r>
              <a:rPr lang="en-US" dirty="0"/>
              <a:t> </a:t>
            </a:r>
            <a:r>
              <a:rPr lang="en-US" dirty="0" err="1"/>
              <a:t>niet</a:t>
            </a:r>
            <a:r>
              <a:rPr lang="en-US" dirty="0"/>
              <a:t>, je </a:t>
            </a:r>
            <a:r>
              <a:rPr lang="en-US" dirty="0" err="1"/>
              <a:t>kan</a:t>
            </a:r>
            <a:r>
              <a:rPr lang="en-US" dirty="0"/>
              <a:t> die </a:t>
            </a:r>
            <a:r>
              <a:rPr lang="en-US" dirty="0" err="1"/>
              <a:t>gedachte</a:t>
            </a:r>
            <a:r>
              <a:rPr lang="en-US" dirty="0"/>
              <a:t> </a:t>
            </a:r>
            <a:r>
              <a:rPr lang="en-US" dirty="0" err="1"/>
              <a:t>uitdagen</a:t>
            </a:r>
            <a:r>
              <a:rPr lang="en-US" dirty="0"/>
              <a:t> "Ik hoor je </a:t>
            </a:r>
            <a:r>
              <a:rPr lang="en-US" dirty="0" err="1"/>
              <a:t>wel</a:t>
            </a:r>
            <a:r>
              <a:rPr lang="en-US" dirty="0"/>
              <a:t>, maar </a:t>
            </a:r>
            <a:r>
              <a:rPr lang="en-US" dirty="0" err="1"/>
              <a:t>ik</a:t>
            </a:r>
            <a:r>
              <a:rPr lang="en-US" dirty="0"/>
              <a:t> ga me er </a:t>
            </a:r>
            <a:r>
              <a:rPr lang="en-US" dirty="0" err="1"/>
              <a:t>niet</a:t>
            </a:r>
            <a:r>
              <a:rPr lang="en-US" dirty="0"/>
              <a:t> door laten </a:t>
            </a:r>
            <a:r>
              <a:rPr lang="en-US" err="1"/>
              <a:t>leiden</a:t>
            </a:r>
            <a:r>
              <a:rPr lang="en-US" dirty="0"/>
              <a:t>". </a:t>
            </a:r>
          </a:p>
          <a:p>
            <a:r>
              <a:rPr lang="en-US"/>
              <a:t>6. </a:t>
            </a:r>
            <a:r>
              <a:rPr lang="nl-NL">
                <a:hlinkClick r:id="rId3">
                  <a:extLst>
                    <a:ext uri="{A12FA001-AC4F-418D-AE19-62706E023703}">
                      <ahyp:hlinkClr xmlns:ahyp="http://schemas.microsoft.com/office/drawing/2018/hyperlinkcolor" val="tx"/>
                    </a:ext>
                  </a:extLst>
                </a:hlinkClick>
              </a:rPr>
              <a:t>Mijn relatiepatroon onderzoeken</a:t>
            </a:r>
            <a:r>
              <a:rPr lang="en-US"/>
              <a:t> BV. </a:t>
            </a:r>
            <a:r>
              <a:rPr lang="en-US" err="1"/>
              <a:t>Wanneer</a:t>
            </a:r>
            <a:r>
              <a:rPr lang="en-US"/>
              <a:t> er </a:t>
            </a:r>
            <a:r>
              <a:rPr lang="en-US" err="1"/>
              <a:t>veel</a:t>
            </a:r>
            <a:r>
              <a:rPr lang="en-US" dirty="0"/>
              <a:t> </a:t>
            </a:r>
            <a:r>
              <a:rPr lang="en-US" err="1"/>
              <a:t>druk</a:t>
            </a:r>
            <a:r>
              <a:rPr lang="en-US" dirty="0"/>
              <a:t> </a:t>
            </a:r>
            <a:r>
              <a:rPr lang="en-US" err="1"/>
              <a:t>gelegd</a:t>
            </a:r>
            <a:r>
              <a:rPr lang="en-US" dirty="0"/>
              <a:t> </a:t>
            </a:r>
            <a:r>
              <a:rPr lang="en-US" err="1"/>
              <a:t>werd</a:t>
            </a:r>
            <a:r>
              <a:rPr lang="en-US"/>
              <a:t> op </a:t>
            </a:r>
            <a:r>
              <a:rPr lang="en-US" err="1"/>
              <a:t>presteren</a:t>
            </a:r>
            <a:r>
              <a:rPr lang="en-US"/>
              <a:t> in je </a:t>
            </a:r>
            <a:r>
              <a:rPr lang="en-US" err="1"/>
              <a:t>gezin</a:t>
            </a:r>
            <a:r>
              <a:rPr lang="en-US"/>
              <a:t> van </a:t>
            </a:r>
            <a:r>
              <a:rPr lang="en-US" err="1"/>
              <a:t>oorsprong</a:t>
            </a:r>
            <a:r>
              <a:rPr lang="en-US"/>
              <a:t>, </a:t>
            </a:r>
            <a:r>
              <a:rPr lang="en-US" err="1"/>
              <a:t>kan</a:t>
            </a:r>
            <a:r>
              <a:rPr lang="en-US" dirty="0"/>
              <a:t> </a:t>
            </a:r>
            <a:r>
              <a:rPr lang="en-US" err="1"/>
              <a:t>dit</a:t>
            </a:r>
            <a:r>
              <a:rPr lang="en-US" dirty="0"/>
              <a:t> </a:t>
            </a:r>
            <a:r>
              <a:rPr lang="en-US" err="1"/>
              <a:t>ook</a:t>
            </a:r>
            <a:r>
              <a:rPr lang="en-US" dirty="0"/>
              <a:t> </a:t>
            </a:r>
            <a:r>
              <a:rPr lang="en-US" err="1"/>
              <a:t>zichtbaar</a:t>
            </a:r>
            <a:r>
              <a:rPr lang="en-US" dirty="0"/>
              <a:t> </a:t>
            </a:r>
            <a:r>
              <a:rPr lang="en-US" err="1"/>
              <a:t>worden</a:t>
            </a:r>
            <a:r>
              <a:rPr lang="en-US"/>
              <a:t> in je </a:t>
            </a:r>
            <a:r>
              <a:rPr lang="en-US" err="1"/>
              <a:t>werkend</a:t>
            </a:r>
            <a:r>
              <a:rPr lang="en-US"/>
              <a:t> of </a:t>
            </a:r>
            <a:r>
              <a:rPr lang="en-US" err="1"/>
              <a:t>gezinsleven</a:t>
            </a:r>
            <a:r>
              <a:rPr lang="en-US"/>
              <a:t> op </a:t>
            </a:r>
            <a:r>
              <a:rPr lang="en-US" err="1"/>
              <a:t>latere</a:t>
            </a:r>
            <a:r>
              <a:rPr lang="en-US" dirty="0"/>
              <a:t> </a:t>
            </a:r>
            <a:r>
              <a:rPr lang="en-US" err="1"/>
              <a:t>leeftijd</a:t>
            </a:r>
            <a:r>
              <a:rPr lang="en-US"/>
              <a:t>. </a:t>
            </a:r>
            <a:r>
              <a:rPr lang="en-US" err="1"/>
              <a:t>Waardoor</a:t>
            </a:r>
            <a:r>
              <a:rPr lang="en-US"/>
              <a:t> we </a:t>
            </a:r>
            <a:r>
              <a:rPr lang="en-US" err="1"/>
              <a:t>veel</a:t>
            </a:r>
            <a:r>
              <a:rPr lang="en-US" dirty="0"/>
              <a:t> </a:t>
            </a:r>
            <a:r>
              <a:rPr lang="en-US" err="1"/>
              <a:t>waarde</a:t>
            </a:r>
            <a:r>
              <a:rPr lang="en-US" dirty="0"/>
              <a:t> </a:t>
            </a:r>
            <a:r>
              <a:rPr lang="en-US" err="1"/>
              <a:t>hechten</a:t>
            </a:r>
            <a:r>
              <a:rPr lang="en-US" dirty="0"/>
              <a:t> </a:t>
            </a:r>
            <a:r>
              <a:rPr lang="en-US" err="1"/>
              <a:t>aan</a:t>
            </a:r>
            <a:r>
              <a:rPr lang="en-US"/>
              <a:t> wat </a:t>
            </a:r>
            <a:r>
              <a:rPr lang="en-US" err="1"/>
              <a:t>anderen</a:t>
            </a:r>
            <a:r>
              <a:rPr lang="en-US"/>
              <a:t> van </a:t>
            </a:r>
            <a:r>
              <a:rPr lang="en-US" err="1"/>
              <a:t>ons</a:t>
            </a:r>
            <a:r>
              <a:rPr lang="en-US" dirty="0"/>
              <a:t> </a:t>
            </a:r>
            <a:r>
              <a:rPr lang="en-US" err="1"/>
              <a:t>vinden</a:t>
            </a:r>
            <a:r>
              <a:rPr lang="en-US" dirty="0"/>
              <a:t> </a:t>
            </a:r>
            <a:r>
              <a:rPr lang="en-US" err="1"/>
              <a:t>en</a:t>
            </a:r>
            <a:r>
              <a:rPr lang="en-US"/>
              <a:t> we op </a:t>
            </a:r>
            <a:r>
              <a:rPr lang="en-US" err="1"/>
              <a:t>zoek</a:t>
            </a:r>
            <a:r>
              <a:rPr lang="en-US" dirty="0"/>
              <a:t> </a:t>
            </a:r>
            <a:r>
              <a:rPr lang="en-US" err="1"/>
              <a:t>gaan</a:t>
            </a:r>
            <a:r>
              <a:rPr lang="en-US" dirty="0"/>
              <a:t> </a:t>
            </a:r>
            <a:r>
              <a:rPr lang="en-US" err="1"/>
              <a:t>naar</a:t>
            </a:r>
            <a:r>
              <a:rPr lang="en-US" dirty="0"/>
              <a:t> </a:t>
            </a:r>
            <a:r>
              <a:rPr lang="en-US" err="1"/>
              <a:t>bevestiging</a:t>
            </a:r>
            <a:r>
              <a:rPr lang="en-US"/>
              <a:t>. </a:t>
            </a:r>
          </a:p>
          <a:p>
            <a:r>
              <a:rPr lang="en-US"/>
              <a:t>Het is </a:t>
            </a:r>
            <a:r>
              <a:rPr lang="en-US" err="1"/>
              <a:t>interessant</a:t>
            </a:r>
            <a:r>
              <a:rPr lang="en-US"/>
              <a:t> om </a:t>
            </a:r>
            <a:r>
              <a:rPr lang="en-US" err="1"/>
              <a:t>dit</a:t>
            </a:r>
            <a:r>
              <a:rPr lang="en-US" dirty="0"/>
              <a:t> </a:t>
            </a:r>
            <a:r>
              <a:rPr lang="en-US" err="1"/>
              <a:t>te</a:t>
            </a:r>
            <a:r>
              <a:rPr lang="en-US" dirty="0"/>
              <a:t> </a:t>
            </a:r>
            <a:r>
              <a:rPr lang="en-US" err="1"/>
              <a:t>onderzoeken</a:t>
            </a:r>
            <a:r>
              <a:rPr lang="en-US"/>
              <a:t> om je </a:t>
            </a:r>
            <a:r>
              <a:rPr lang="en-US" err="1"/>
              <a:t>relatiepatronen</a:t>
            </a:r>
            <a:r>
              <a:rPr lang="en-US" dirty="0"/>
              <a:t> </a:t>
            </a:r>
            <a:r>
              <a:rPr lang="en-US" err="1"/>
              <a:t>beter</a:t>
            </a:r>
            <a:r>
              <a:rPr lang="en-US" dirty="0"/>
              <a:t> </a:t>
            </a:r>
            <a:r>
              <a:rPr lang="en-US" err="1"/>
              <a:t>te</a:t>
            </a:r>
            <a:r>
              <a:rPr lang="en-US" dirty="0"/>
              <a:t> </a:t>
            </a:r>
            <a:r>
              <a:rPr lang="en-US" err="1"/>
              <a:t>begrijpen</a:t>
            </a:r>
            <a:r>
              <a:rPr lang="en-US" dirty="0"/>
              <a:t> </a:t>
            </a:r>
            <a:r>
              <a:rPr lang="en-US" err="1"/>
              <a:t>en</a:t>
            </a:r>
            <a:r>
              <a:rPr lang="en-US" dirty="0"/>
              <a:t> </a:t>
            </a:r>
            <a:r>
              <a:rPr lang="en-US" err="1"/>
              <a:t>gevoelens</a:t>
            </a:r>
            <a:r>
              <a:rPr lang="en-US"/>
              <a:t> op </a:t>
            </a:r>
            <a:r>
              <a:rPr lang="en-US" err="1"/>
              <a:t>langere</a:t>
            </a:r>
            <a:r>
              <a:rPr lang="en-US" dirty="0"/>
              <a:t> </a:t>
            </a:r>
            <a:r>
              <a:rPr lang="en-US" err="1"/>
              <a:t>termijn</a:t>
            </a:r>
            <a:r>
              <a:rPr lang="en-US"/>
              <a:t> toe </a:t>
            </a:r>
            <a:r>
              <a:rPr lang="en-US" err="1"/>
              <a:t>te</a:t>
            </a:r>
            <a:r>
              <a:rPr lang="en-US"/>
              <a:t> laten. </a:t>
            </a:r>
          </a:p>
          <a:p>
            <a:pPr marL="228600" indent="-228600">
              <a:buAutoNum type="arabicPeriod"/>
            </a:pPr>
            <a:endParaRPr lang="en-US"/>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32</a:t>
            </a:fld>
            <a:endParaRPr lang="nl-BE"/>
          </a:p>
        </p:txBody>
      </p:sp>
    </p:spTree>
    <p:extLst>
      <p:ext uri="{BB962C8B-B14F-4D97-AF65-F5344CB8AC3E}">
        <p14:creationId xmlns:p14="http://schemas.microsoft.com/office/powerpoint/2010/main" val="3197903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Calibri"/>
                <a:ea typeface="Calibri"/>
                <a:cs typeface="Calibri"/>
              </a:rPr>
              <a:t>Glenda: </a:t>
            </a:r>
            <a:endParaRPr lang="nl-NL" dirty="0"/>
          </a:p>
          <a:p>
            <a:r>
              <a:rPr lang="en-US" dirty="0" err="1">
                <a:latin typeface="Calibri"/>
                <a:ea typeface="Calibri"/>
                <a:cs typeface="Calibri"/>
              </a:rPr>
              <a:t>Onze</a:t>
            </a:r>
            <a:r>
              <a:rPr lang="en-US" dirty="0">
                <a:latin typeface="Calibri"/>
                <a:ea typeface="Calibri"/>
                <a:cs typeface="Calibri"/>
              </a:rPr>
              <a:t> </a:t>
            </a:r>
            <a:r>
              <a:rPr lang="en-US" dirty="0" err="1">
                <a:latin typeface="Calibri"/>
                <a:ea typeface="Calibri"/>
                <a:cs typeface="Calibri"/>
              </a:rPr>
              <a:t>gevoelens</a:t>
            </a:r>
            <a:r>
              <a:rPr lang="en-US" dirty="0">
                <a:latin typeface="Calibri"/>
                <a:ea typeface="Calibri"/>
                <a:cs typeface="Calibri"/>
              </a:rPr>
              <a:t> </a:t>
            </a:r>
            <a:r>
              <a:rPr lang="en-US" dirty="0" err="1">
                <a:latin typeface="Calibri"/>
                <a:ea typeface="Calibri"/>
                <a:cs typeface="Calibri"/>
              </a:rPr>
              <a:t>willen</a:t>
            </a:r>
            <a:r>
              <a:rPr lang="en-US" dirty="0">
                <a:latin typeface="Calibri"/>
                <a:ea typeface="Calibri"/>
                <a:cs typeface="Calibri"/>
              </a:rPr>
              <a:t> </a:t>
            </a:r>
            <a:r>
              <a:rPr lang="en-US" dirty="0" err="1">
                <a:latin typeface="Calibri"/>
                <a:ea typeface="Calibri"/>
                <a:cs typeface="Calibri"/>
              </a:rPr>
              <a:t>ons</a:t>
            </a:r>
            <a:r>
              <a:rPr lang="en-US" dirty="0">
                <a:latin typeface="Calibri"/>
                <a:ea typeface="Calibri"/>
                <a:cs typeface="Calibri"/>
              </a:rPr>
              <a:t> </a:t>
            </a:r>
            <a:r>
              <a:rPr lang="en-US" dirty="0" err="1">
                <a:latin typeface="Calibri"/>
                <a:ea typeface="Calibri"/>
                <a:cs typeface="Calibri"/>
              </a:rPr>
              <a:t>iets</a:t>
            </a:r>
            <a:r>
              <a:rPr lang="en-US" dirty="0">
                <a:latin typeface="Calibri"/>
                <a:ea typeface="Calibri"/>
                <a:cs typeface="Calibri"/>
              </a:rPr>
              <a:t> </a:t>
            </a:r>
            <a:r>
              <a:rPr lang="en-US" dirty="0" err="1">
                <a:latin typeface="Calibri"/>
                <a:ea typeface="Calibri"/>
                <a:cs typeface="Calibri"/>
              </a:rPr>
              <a:t>vertellen</a:t>
            </a:r>
            <a:r>
              <a:rPr lang="en-US" dirty="0">
                <a:latin typeface="Calibri"/>
                <a:ea typeface="Calibri"/>
                <a:cs typeface="Calibri"/>
              </a:rPr>
              <a:t>. Het </a:t>
            </a:r>
            <a:r>
              <a:rPr lang="en-US" dirty="0" err="1">
                <a:latin typeface="Calibri"/>
                <a:ea typeface="Calibri"/>
                <a:cs typeface="Calibri"/>
              </a:rPr>
              <a:t>legt</a:t>
            </a:r>
            <a:r>
              <a:rPr lang="en-US" dirty="0">
                <a:latin typeface="Calibri"/>
                <a:ea typeface="Calibri"/>
                <a:cs typeface="Calibri"/>
              </a:rPr>
              <a:t> </a:t>
            </a:r>
            <a:r>
              <a:rPr lang="en-US" dirty="0" err="1">
                <a:latin typeface="Calibri"/>
                <a:ea typeface="Calibri"/>
                <a:cs typeface="Calibri"/>
              </a:rPr>
              <a:t>behoeftes</a:t>
            </a:r>
            <a:r>
              <a:rPr lang="en-US" dirty="0">
                <a:latin typeface="Calibri"/>
                <a:ea typeface="Calibri"/>
                <a:cs typeface="Calibri"/>
              </a:rPr>
              <a:t> </a:t>
            </a:r>
            <a:r>
              <a:rPr lang="en-US" dirty="0" err="1">
                <a:latin typeface="Calibri"/>
                <a:ea typeface="Calibri"/>
                <a:cs typeface="Calibri"/>
              </a:rPr>
              <a:t>bloot</a:t>
            </a:r>
            <a:r>
              <a:rPr lang="en-US" dirty="0">
                <a:latin typeface="Calibri"/>
                <a:ea typeface="Calibri"/>
                <a:cs typeface="Calibri"/>
              </a:rPr>
              <a:t>. Door er </a:t>
            </a:r>
            <a:r>
              <a:rPr lang="en-US" dirty="0" err="1">
                <a:latin typeface="Calibri"/>
                <a:ea typeface="Calibri"/>
                <a:cs typeface="Calibri"/>
              </a:rPr>
              <a:t>niet</a:t>
            </a:r>
            <a:r>
              <a:rPr lang="en-US" dirty="0">
                <a:latin typeface="Calibri"/>
                <a:ea typeface="Calibri"/>
                <a:cs typeface="Calibri"/>
              </a:rPr>
              <a:t> </a:t>
            </a:r>
            <a:r>
              <a:rPr lang="en-US" dirty="0" err="1">
                <a:latin typeface="Calibri"/>
                <a:ea typeface="Calibri"/>
                <a:cs typeface="Calibri"/>
              </a:rPr>
              <a:t>naar</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luisteren</a:t>
            </a:r>
            <a:r>
              <a:rPr lang="en-US" dirty="0">
                <a:latin typeface="Calibri"/>
                <a:ea typeface="Calibri"/>
                <a:cs typeface="Calibri"/>
              </a:rPr>
              <a:t> </a:t>
            </a:r>
            <a:r>
              <a:rPr lang="en-US" dirty="0" err="1">
                <a:latin typeface="Calibri"/>
                <a:ea typeface="Calibri"/>
                <a:cs typeface="Calibri"/>
              </a:rPr>
              <a:t>blijven</a:t>
            </a:r>
            <a:r>
              <a:rPr lang="en-US" dirty="0">
                <a:latin typeface="Calibri"/>
                <a:ea typeface="Calibri"/>
                <a:cs typeface="Calibri"/>
              </a:rPr>
              <a:t> we met </a:t>
            </a:r>
            <a:r>
              <a:rPr lang="en-US" dirty="0" err="1">
                <a:latin typeface="Calibri"/>
                <a:ea typeface="Calibri"/>
                <a:cs typeface="Calibri"/>
              </a:rPr>
              <a:t>onvervulde</a:t>
            </a:r>
            <a:r>
              <a:rPr lang="en-US" dirty="0">
                <a:latin typeface="Calibri"/>
                <a:ea typeface="Calibri"/>
                <a:cs typeface="Calibri"/>
              </a:rPr>
              <a:t> </a:t>
            </a:r>
            <a:r>
              <a:rPr lang="en-US" dirty="0" err="1">
                <a:latin typeface="Calibri"/>
                <a:ea typeface="Calibri"/>
                <a:cs typeface="Calibri"/>
              </a:rPr>
              <a:t>behoeftes</a:t>
            </a:r>
            <a:r>
              <a:rPr lang="en-US" dirty="0">
                <a:latin typeface="Calibri"/>
                <a:ea typeface="Calibri"/>
                <a:cs typeface="Calibri"/>
              </a:rPr>
              <a:t> </a:t>
            </a:r>
            <a:r>
              <a:rPr lang="en-US" dirty="0" err="1">
                <a:latin typeface="Calibri"/>
                <a:ea typeface="Calibri"/>
                <a:cs typeface="Calibri"/>
              </a:rPr>
              <a:t>zitten</a:t>
            </a:r>
            <a:r>
              <a:rPr lang="en-US" dirty="0">
                <a:latin typeface="Calibri"/>
                <a:ea typeface="Calibri"/>
                <a:cs typeface="Calibri"/>
              </a:rPr>
              <a:t>. En </a:t>
            </a:r>
            <a:r>
              <a:rPr lang="en-US" dirty="0" err="1">
                <a:latin typeface="Calibri"/>
                <a:ea typeface="Calibri"/>
                <a:cs typeface="Calibri"/>
              </a:rPr>
              <a:t>gaan</a:t>
            </a:r>
            <a:r>
              <a:rPr lang="en-US" dirty="0">
                <a:latin typeface="Calibri"/>
                <a:ea typeface="Calibri"/>
                <a:cs typeface="Calibri"/>
              </a:rPr>
              <a:t> </a:t>
            </a:r>
            <a:r>
              <a:rPr lang="en-US" dirty="0" err="1">
                <a:latin typeface="Calibri"/>
                <a:ea typeface="Calibri"/>
                <a:cs typeface="Calibri"/>
              </a:rPr>
              <a:t>ook</a:t>
            </a:r>
            <a:r>
              <a:rPr lang="en-US" dirty="0">
                <a:latin typeface="Calibri"/>
                <a:ea typeface="Calibri"/>
                <a:cs typeface="Calibri"/>
              </a:rPr>
              <a:t> </a:t>
            </a:r>
            <a:r>
              <a:rPr lang="en-US" dirty="0" err="1">
                <a:latin typeface="Calibri"/>
                <a:ea typeface="Calibri"/>
                <a:cs typeface="Calibri"/>
              </a:rPr>
              <a:t>wij</a:t>
            </a:r>
            <a:r>
              <a:rPr lang="en-US" dirty="0">
                <a:latin typeface="Calibri"/>
                <a:ea typeface="Calibri"/>
                <a:cs typeface="Calibri"/>
              </a:rPr>
              <a:t> </a:t>
            </a:r>
            <a:r>
              <a:rPr lang="en-US" dirty="0" err="1">
                <a:latin typeface="Calibri"/>
                <a:ea typeface="Calibri"/>
                <a:cs typeface="Calibri"/>
              </a:rPr>
              <a:t>lastig</a:t>
            </a:r>
            <a:r>
              <a:rPr lang="en-US" dirty="0">
                <a:latin typeface="Calibri"/>
                <a:ea typeface="Calibri"/>
                <a:cs typeface="Calibri"/>
              </a:rPr>
              <a:t> </a:t>
            </a:r>
            <a:r>
              <a:rPr lang="en-US" dirty="0" err="1">
                <a:latin typeface="Calibri"/>
                <a:ea typeface="Calibri"/>
                <a:cs typeface="Calibri"/>
              </a:rPr>
              <a:t>gedrag</a:t>
            </a:r>
            <a:r>
              <a:rPr lang="en-US" dirty="0">
                <a:latin typeface="Calibri"/>
                <a:ea typeface="Calibri"/>
                <a:cs typeface="Calibri"/>
              </a:rPr>
              <a:t> </a:t>
            </a:r>
            <a:r>
              <a:rPr lang="en-US" dirty="0" err="1">
                <a:latin typeface="Calibri"/>
                <a:ea typeface="Calibri"/>
                <a:cs typeface="Calibri"/>
              </a:rPr>
              <a:t>vertonen</a:t>
            </a:r>
            <a:r>
              <a:rPr lang="en-US" dirty="0">
                <a:latin typeface="Calibri"/>
                <a:ea typeface="Calibri"/>
                <a:cs typeface="Calibri"/>
              </a:rPr>
              <a:t> :)</a:t>
            </a:r>
            <a:endParaRPr lang="en-US"/>
          </a:p>
          <a:p>
            <a:endParaRPr lang="en-US" dirty="0">
              <a:latin typeface="Calibri"/>
              <a:ea typeface="Calibri"/>
              <a:cs typeface="Calibri"/>
            </a:endParaRPr>
          </a:p>
          <a:p>
            <a:r>
              <a:rPr lang="en-US" dirty="0">
                <a:latin typeface="Calibri"/>
                <a:ea typeface="Calibri"/>
                <a:cs typeface="Calibri"/>
              </a:rPr>
              <a:t>Stress </a:t>
            </a:r>
            <a:r>
              <a:rPr lang="en-US" dirty="0" err="1">
                <a:latin typeface="Calibri"/>
                <a:ea typeface="Calibri"/>
                <a:cs typeface="Calibri"/>
              </a:rPr>
              <a:t>vertelt</a:t>
            </a:r>
            <a:r>
              <a:rPr lang="en-US" dirty="0">
                <a:latin typeface="Calibri"/>
                <a:ea typeface="Calibri"/>
                <a:cs typeface="Calibri"/>
              </a:rPr>
              <a:t> ons dat we het </a:t>
            </a:r>
            <a:r>
              <a:rPr lang="en-US" dirty="0" err="1">
                <a:latin typeface="Calibri"/>
                <a:ea typeface="Calibri"/>
                <a:cs typeface="Calibri"/>
              </a:rPr>
              <a:t>mss</a:t>
            </a:r>
            <a:r>
              <a:rPr lang="en-US" dirty="0">
                <a:latin typeface="Calibri"/>
                <a:ea typeface="Calibri"/>
                <a:cs typeface="Calibri"/>
              </a:rPr>
              <a:t> </a:t>
            </a:r>
            <a:r>
              <a:rPr lang="en-US" dirty="0" err="1">
                <a:latin typeface="Calibri"/>
                <a:ea typeface="Calibri"/>
                <a:cs typeface="Calibri"/>
              </a:rPr>
              <a:t>rustiger</a:t>
            </a:r>
            <a:r>
              <a:rPr lang="en-US" dirty="0">
                <a:latin typeface="Calibri"/>
                <a:ea typeface="Calibri"/>
                <a:cs typeface="Calibri"/>
              </a:rPr>
              <a:t> </a:t>
            </a:r>
            <a:r>
              <a:rPr lang="en-US" dirty="0" err="1">
                <a:latin typeface="Calibri"/>
                <a:ea typeface="Calibri"/>
                <a:cs typeface="Calibri"/>
              </a:rPr>
              <a:t>aan</a:t>
            </a:r>
            <a:r>
              <a:rPr lang="en-US" dirty="0">
                <a:latin typeface="Calibri"/>
                <a:ea typeface="Calibri"/>
                <a:cs typeface="Calibri"/>
              </a:rPr>
              <a:t> </a:t>
            </a:r>
            <a:r>
              <a:rPr lang="en-US" dirty="0" err="1">
                <a:latin typeface="Calibri"/>
                <a:ea typeface="Calibri"/>
                <a:cs typeface="Calibri"/>
              </a:rPr>
              <a:t>mogen</a:t>
            </a:r>
            <a:r>
              <a:rPr lang="en-US" dirty="0">
                <a:latin typeface="Calibri"/>
                <a:ea typeface="Calibri"/>
                <a:cs typeface="Calibri"/>
              </a:rPr>
              <a:t> </a:t>
            </a:r>
            <a:r>
              <a:rPr lang="en-US" dirty="0" err="1">
                <a:latin typeface="Calibri"/>
                <a:ea typeface="Calibri"/>
                <a:cs typeface="Calibri"/>
              </a:rPr>
              <a:t>doen</a:t>
            </a:r>
          </a:p>
          <a:p>
            <a:r>
              <a:rPr lang="en-US" dirty="0">
                <a:latin typeface="Calibri"/>
                <a:ea typeface="Calibri"/>
                <a:cs typeface="Calibri"/>
              </a:rPr>
              <a:t>Boos </a:t>
            </a:r>
            <a:r>
              <a:rPr lang="en-US" dirty="0" err="1">
                <a:latin typeface="Calibri"/>
                <a:ea typeface="Calibri"/>
                <a:cs typeface="Calibri"/>
              </a:rPr>
              <a:t>zijn</a:t>
            </a:r>
            <a:r>
              <a:rPr lang="en-US" dirty="0">
                <a:latin typeface="Calibri"/>
                <a:ea typeface="Calibri"/>
                <a:cs typeface="Calibri"/>
              </a:rPr>
              <a:t> </a:t>
            </a:r>
            <a:r>
              <a:rPr lang="en-US" dirty="0" err="1">
                <a:latin typeface="Calibri"/>
                <a:ea typeface="Calibri"/>
                <a:cs typeface="Calibri"/>
              </a:rPr>
              <a:t>zegt</a:t>
            </a:r>
            <a:r>
              <a:rPr lang="en-US" dirty="0">
                <a:latin typeface="Calibri"/>
                <a:ea typeface="Calibri"/>
                <a:cs typeface="Calibri"/>
              </a:rPr>
              <a:t> </a:t>
            </a:r>
            <a:r>
              <a:rPr lang="en-US" dirty="0" err="1">
                <a:latin typeface="Calibri"/>
                <a:ea typeface="Calibri"/>
                <a:cs typeface="Calibri"/>
              </a:rPr>
              <a:t>misschien</a:t>
            </a:r>
            <a:r>
              <a:rPr lang="en-US" dirty="0">
                <a:latin typeface="Calibri"/>
                <a:ea typeface="Calibri"/>
                <a:cs typeface="Calibri"/>
              </a:rPr>
              <a:t> </a:t>
            </a:r>
            <a:r>
              <a:rPr lang="en-US" dirty="0" err="1">
                <a:latin typeface="Calibri"/>
                <a:ea typeface="Calibri"/>
                <a:cs typeface="Calibri"/>
              </a:rPr>
              <a:t>dat</a:t>
            </a:r>
            <a:r>
              <a:rPr lang="en-US" dirty="0">
                <a:latin typeface="Calibri"/>
                <a:ea typeface="Calibri"/>
                <a:cs typeface="Calibri"/>
              </a:rPr>
              <a:t> </a:t>
            </a:r>
            <a:r>
              <a:rPr lang="en-US" dirty="0" err="1">
                <a:latin typeface="Calibri"/>
                <a:ea typeface="Calibri"/>
                <a:cs typeface="Calibri"/>
              </a:rPr>
              <a:t>ik</a:t>
            </a:r>
            <a:r>
              <a:rPr lang="en-US" dirty="0">
                <a:latin typeface="Calibri"/>
                <a:ea typeface="Calibri"/>
                <a:cs typeface="Calibri"/>
              </a:rPr>
              <a:t> </a:t>
            </a:r>
            <a:r>
              <a:rPr lang="en-US" dirty="0" err="1">
                <a:latin typeface="Calibri"/>
                <a:ea typeface="Calibri"/>
                <a:cs typeface="Calibri"/>
              </a:rPr>
              <a:t>grenzen</a:t>
            </a:r>
            <a:r>
              <a:rPr lang="en-US" dirty="0">
                <a:latin typeface="Calibri"/>
                <a:ea typeface="Calibri"/>
                <a:cs typeface="Calibri"/>
              </a:rPr>
              <a:t> mag </a:t>
            </a:r>
            <a:r>
              <a:rPr lang="en-US" dirty="0" err="1">
                <a:latin typeface="Calibri"/>
                <a:ea typeface="Calibri"/>
                <a:cs typeface="Calibri"/>
              </a:rPr>
              <a:t>stellen</a:t>
            </a:r>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33</a:t>
            </a:fld>
            <a:endParaRPr lang="nl-BE"/>
          </a:p>
        </p:txBody>
      </p:sp>
    </p:spTree>
    <p:extLst>
      <p:ext uri="{BB962C8B-B14F-4D97-AF65-F5344CB8AC3E}">
        <p14:creationId xmlns:p14="http://schemas.microsoft.com/office/powerpoint/2010/main" val="3153894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Nathalie:</a:t>
            </a:r>
            <a:endParaRPr lang="en-US" dirty="0"/>
          </a:p>
          <a:p>
            <a:r>
              <a:rPr lang="nl-NL"/>
              <a:t>We weten nu welke factoren veerkracht van ouders beschermd, we kunnen dan ook nog even stilstaan bij de term kwetsbaar ouderschap. Wie zijn de kwetsbare ouders? Voordien was er sprake van doelgroepen met bepaalde risicofactoren, zoals eenoudergezinnen, een migratieachtergrond, lage sociaal economische status, lage opleiding en psychische problemen van de ouder. Met wat we net allemaal hebben gezien, kunnen we daar een aantal groepen ouders aan </a:t>
            </a:r>
            <a:r>
              <a:rPr lang="nl-NL" err="1"/>
              <a:t>toegevoegen</a:t>
            </a:r>
            <a:r>
              <a:rPr lang="nl-NL"/>
              <a:t>, zo komt een nieuw perspectief op kwetsbaarheid naar voren.</a:t>
            </a:r>
            <a:endParaRPr lang="en-US"/>
          </a:p>
        </p:txBody>
      </p:sp>
      <p:sp>
        <p:nvSpPr>
          <p:cNvPr id="4" name="Slide Number Placeholder 3"/>
          <p:cNvSpPr>
            <a:spLocks noGrp="1"/>
          </p:cNvSpPr>
          <p:nvPr>
            <p:ph type="sldNum" sz="quarter" idx="5"/>
          </p:nvPr>
        </p:nvSpPr>
        <p:spPr/>
        <p:txBody>
          <a:bodyPr/>
          <a:lstStyle/>
          <a:p>
            <a:fld id="{FFCFB236-4D59-A54D-87E4-75F7598CDDC6}" type="slidenum">
              <a:rPr lang="nl-BE" smtClean="0"/>
              <a:t>34</a:t>
            </a:fld>
            <a:endParaRPr lang="nl-BE"/>
          </a:p>
        </p:txBody>
      </p:sp>
    </p:spTree>
    <p:extLst>
      <p:ext uri="{BB962C8B-B14F-4D97-AF65-F5344CB8AC3E}">
        <p14:creationId xmlns:p14="http://schemas.microsoft.com/office/powerpoint/2010/main" val="3108883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Nathalie:</a:t>
            </a:r>
            <a:endParaRPr lang="nl-NL" dirty="0"/>
          </a:p>
          <a:p>
            <a:pPr marL="171450" indent="-171450">
              <a:buFont typeface="Calibri"/>
              <a:buChar char="-"/>
            </a:pPr>
            <a:endParaRPr lang="nl-NL" dirty="0"/>
          </a:p>
          <a:p>
            <a:pPr marL="171450" indent="-171450">
              <a:buFont typeface="Calibri"/>
              <a:buChar char="-"/>
            </a:pPr>
            <a:r>
              <a:rPr lang="nl-NL" dirty="0"/>
              <a:t>Wanneer ouders geen tijd hebben of nemen om in elkaar te investeren, kan dit de kwaliteit van de relatie verminderen en daarmee ook het welzijn van ouders. </a:t>
            </a:r>
          </a:p>
          <a:p>
            <a:pPr marL="171450" indent="-171450">
              <a:buFont typeface="Calibri"/>
              <a:buChar char="-"/>
            </a:pPr>
            <a:r>
              <a:rPr lang="nl-NL" dirty="0"/>
              <a:t>de tevredenheid over de taakverdeling, draagt bij aan de tevredenheid over de partnerrelatie, welke weer van invloed is op het welzijn. </a:t>
            </a:r>
          </a:p>
          <a:p>
            <a:pPr marL="171450" indent="-171450">
              <a:buFont typeface="Calibri"/>
              <a:buChar char="-"/>
            </a:pPr>
            <a:r>
              <a:rPr lang="nl-NL" dirty="0"/>
              <a:t>We zien dat het netwerk van ouders kleiner wordt eens er kinderen zijn</a:t>
            </a:r>
          </a:p>
          <a:p>
            <a:pPr marL="171450" indent="-171450">
              <a:buFont typeface="Calibri"/>
              <a:buChar char="-"/>
            </a:pPr>
            <a:r>
              <a:rPr lang="nl-NL" dirty="0"/>
              <a:t>Voorbereid voelen vergroot het zelfvertrouwen</a:t>
            </a:r>
          </a:p>
          <a:p>
            <a:pPr marL="171450" indent="-171450">
              <a:buFont typeface="Calibri"/>
              <a:buChar char="-"/>
            </a:pPr>
            <a:r>
              <a:rPr lang="nl-NL" dirty="0"/>
              <a:t>Kennis omtrent de ontwikkeling van het kind zorgen dat ouders beter kunnen inspelen op de behoeften van het kind</a:t>
            </a:r>
          </a:p>
          <a:p>
            <a:pPr marL="171450" indent="-171450">
              <a:buFont typeface="Calibri"/>
              <a:buChar char="-"/>
            </a:pPr>
            <a:r>
              <a:rPr lang="nl-NL" dirty="0"/>
              <a:t>Een gebrek aan slaap, ziekte of mentale problemen </a:t>
            </a:r>
            <a:r>
              <a:rPr lang="nl-NL" dirty="0" err="1"/>
              <a:t>kunnne</a:t>
            </a:r>
            <a:r>
              <a:rPr lang="nl-NL" dirty="0"/>
              <a:t> de vaardigheden onder druk zetten</a:t>
            </a:r>
          </a:p>
          <a:p>
            <a:pPr marL="171450" indent="-171450">
              <a:buFont typeface="Calibri"/>
              <a:buChar char="-"/>
            </a:pPr>
            <a:r>
              <a:rPr lang="nl-NL" dirty="0"/>
              <a:t>Het leven na de bevalling krijgt te weinig aandacht in het aanbod voor </a:t>
            </a:r>
            <a:r>
              <a:rPr lang="nl-NL" dirty="0" err="1"/>
              <a:t>zwangeren</a:t>
            </a:r>
            <a:r>
              <a:rPr lang="nl-NL" dirty="0"/>
              <a:t>.</a:t>
            </a:r>
          </a:p>
          <a:p>
            <a:pPr marL="171450" indent="-171450">
              <a:buFont typeface="Calibri"/>
              <a:buChar char="-"/>
            </a:pPr>
            <a:r>
              <a:rPr lang="nl-NL" dirty="0"/>
              <a:t>De relatief hoogopgeleide ouders lezen vaak. Ze zien door het bos de bomen niet meer, zien tegenstrijdige adviezen, wat ze horen van professionals sluit niet altijd aan bij hun bevindingen. Dit kan hen onzeker maken. </a:t>
            </a:r>
          </a:p>
          <a:p>
            <a:pPr marL="171450" indent="-171450">
              <a:buFont typeface="Calibri"/>
              <a:buChar char="-"/>
            </a:pPr>
            <a:r>
              <a:rPr lang="nl-NL" dirty="0"/>
              <a:t>Al de ballen die we in de lucht houden. In vergelijking met 50 jaar geleden spenderen moeders meer tijd met hun kinderen terwijl ze ook gaan werken. Vaak </a:t>
            </a:r>
            <a:r>
              <a:rPr lang="nl-NL" dirty="0" err="1"/>
              <a:t>tenkoste</a:t>
            </a:r>
            <a:r>
              <a:rPr lang="nl-NL" dirty="0"/>
              <a:t> van de ballen ontspanning, vriendschap, hobby's </a:t>
            </a:r>
          </a:p>
          <a:p>
            <a:pPr marL="171450" indent="-171450">
              <a:buFont typeface="Calibri"/>
              <a:buChar char="-"/>
            </a:pPr>
            <a:r>
              <a:rPr lang="nl-NL" dirty="0"/>
              <a:t>Adviezen die niet op maat zijn, niet aansluiten hun persoon/visie</a:t>
            </a:r>
          </a:p>
          <a:p>
            <a:pPr marL="171450" indent="-171450">
              <a:buFont typeface="Calibri"/>
              <a:buChar char="-"/>
            </a:pPr>
            <a:r>
              <a:rPr lang="nl-NL" dirty="0"/>
              <a:t>Deze ouders zijn vaak onvoldoende voorbereid. Deze ouders voelen zich vaak niet begrepen door hun omgeving. </a:t>
            </a:r>
          </a:p>
          <a:p>
            <a:pPr marL="171450" indent="-171450">
              <a:buFont typeface="Calibri"/>
              <a:buChar char="-"/>
            </a:pPr>
            <a:r>
              <a:rPr lang="nl-NL" dirty="0"/>
              <a:t>De emotieregulatie vaardigheden kunnen behoorlijk op de proef gesteld worden </a:t>
            </a:r>
          </a:p>
          <a:p>
            <a:pPr marL="171450" indent="-171450">
              <a:buFont typeface="Calibri"/>
              <a:buChar char="-"/>
            </a:pPr>
            <a:endParaRPr lang="nl-NL"/>
          </a:p>
          <a:p>
            <a:pPr marL="171450" indent="-171450">
              <a:buFont typeface="Calibri"/>
              <a:buChar char="-"/>
            </a:pPr>
            <a:endParaRPr lang="nl-NL"/>
          </a:p>
          <a:p>
            <a:pPr marL="171450" indent="-171450">
              <a:buFont typeface="Calibri"/>
              <a:buChar char="-"/>
            </a:pPr>
            <a:endParaRPr lang="nl-NL"/>
          </a:p>
        </p:txBody>
      </p:sp>
      <p:sp>
        <p:nvSpPr>
          <p:cNvPr id="4" name="Slide Number Placeholder 3"/>
          <p:cNvSpPr>
            <a:spLocks noGrp="1"/>
          </p:cNvSpPr>
          <p:nvPr>
            <p:ph type="sldNum" sz="quarter" idx="5"/>
          </p:nvPr>
        </p:nvSpPr>
        <p:spPr/>
        <p:txBody>
          <a:bodyPr/>
          <a:lstStyle/>
          <a:p>
            <a:fld id="{FFCFB236-4D59-A54D-87E4-75F7598CDDC6}" type="slidenum">
              <a:rPr lang="nl-BE" smtClean="0"/>
              <a:t>35</a:t>
            </a:fld>
            <a:endParaRPr lang="nl-BE"/>
          </a:p>
        </p:txBody>
      </p:sp>
    </p:spTree>
    <p:extLst>
      <p:ext uri="{BB962C8B-B14F-4D97-AF65-F5344CB8AC3E}">
        <p14:creationId xmlns:p14="http://schemas.microsoft.com/office/powerpoint/2010/main" val="1272476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Bij </a:t>
            </a:r>
            <a:r>
              <a:rPr lang="en-US" err="1">
                <a:latin typeface="Calibri"/>
                <a:cs typeface="Calibri"/>
              </a:rPr>
              <a:t>iedereen</a:t>
            </a:r>
            <a:r>
              <a:rPr lang="en-US">
                <a:latin typeface="Calibri"/>
                <a:cs typeface="Calibri"/>
              </a:rPr>
              <a:t> </a:t>
            </a:r>
            <a:r>
              <a:rPr lang="en-US" err="1">
                <a:latin typeface="Calibri"/>
                <a:cs typeface="Calibri"/>
              </a:rPr>
              <a:t>kan</a:t>
            </a:r>
            <a:r>
              <a:rPr lang="en-US">
                <a:latin typeface="Calibri"/>
                <a:cs typeface="Calibri"/>
              </a:rPr>
              <a:t> het </a:t>
            </a:r>
            <a:r>
              <a:rPr lang="en-US" err="1">
                <a:latin typeface="Calibri"/>
                <a:cs typeface="Calibri"/>
              </a:rPr>
              <a:t>welzijn</a:t>
            </a:r>
            <a:r>
              <a:rPr lang="en-US">
                <a:latin typeface="Calibri"/>
                <a:cs typeface="Calibri"/>
              </a:rPr>
              <a:t> </a:t>
            </a:r>
            <a:r>
              <a:rPr lang="en-US" err="1">
                <a:latin typeface="Calibri"/>
                <a:cs typeface="Calibri"/>
              </a:rPr>
              <a:t>onder</a:t>
            </a:r>
            <a:r>
              <a:rPr lang="en-US">
                <a:latin typeface="Calibri"/>
                <a:cs typeface="Calibri"/>
              </a:rPr>
              <a:t> </a:t>
            </a:r>
            <a:r>
              <a:rPr lang="en-US" err="1">
                <a:latin typeface="Calibri"/>
                <a:cs typeface="Calibri"/>
              </a:rPr>
              <a:t>druk</a:t>
            </a:r>
            <a:r>
              <a:rPr lang="en-US">
                <a:latin typeface="Calibri"/>
                <a:cs typeface="Calibri"/>
              </a:rPr>
              <a:t> </a:t>
            </a:r>
            <a:r>
              <a:rPr lang="en-US" err="1">
                <a:latin typeface="Calibri"/>
                <a:cs typeface="Calibri"/>
              </a:rPr>
              <a:t>komen</a:t>
            </a:r>
            <a:r>
              <a:rPr lang="en-US">
                <a:latin typeface="Calibri"/>
                <a:cs typeface="Calibri"/>
              </a:rPr>
              <a:t> </a:t>
            </a:r>
            <a:r>
              <a:rPr lang="en-US" err="1">
                <a:latin typeface="Calibri"/>
                <a:cs typeface="Calibri"/>
              </a:rPr>
              <a:t>staan</a:t>
            </a:r>
          </a:p>
        </p:txBody>
      </p:sp>
      <p:sp>
        <p:nvSpPr>
          <p:cNvPr id="4" name="Slide Number Placeholder 3"/>
          <p:cNvSpPr>
            <a:spLocks noGrp="1"/>
          </p:cNvSpPr>
          <p:nvPr>
            <p:ph type="sldNum" sz="quarter" idx="5"/>
          </p:nvPr>
        </p:nvSpPr>
        <p:spPr/>
        <p:txBody>
          <a:bodyPr/>
          <a:lstStyle/>
          <a:p>
            <a:fld id="{FFCFB236-4D59-A54D-87E4-75F7598CDDC6}" type="slidenum">
              <a:rPr lang="nl-BE" smtClean="0"/>
              <a:t>38</a:t>
            </a:fld>
            <a:endParaRPr lang="nl-BE"/>
          </a:p>
        </p:txBody>
      </p:sp>
    </p:spTree>
    <p:extLst>
      <p:ext uri="{BB962C8B-B14F-4D97-AF65-F5344CB8AC3E}">
        <p14:creationId xmlns:p14="http://schemas.microsoft.com/office/powerpoint/2010/main" val="246623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Aft>
                <a:spcPts val="600"/>
              </a:spcAft>
            </a:pPr>
            <a:r>
              <a:rPr lang="en-US" i="1" dirty="0"/>
              <a:t>Glenda: </a:t>
            </a:r>
            <a:endParaRPr lang="nl-NL"/>
          </a:p>
          <a:p>
            <a:pPr>
              <a:lnSpc>
                <a:spcPct val="90000"/>
              </a:lnSpc>
              <a:spcAft>
                <a:spcPts val="600"/>
              </a:spcAft>
            </a:pPr>
            <a:r>
              <a:rPr lang="en-US" i="1" dirty="0"/>
              <a:t>“De </a:t>
            </a:r>
            <a:r>
              <a:rPr lang="en-US" i="1" dirty="0" err="1"/>
              <a:t>jeugd</a:t>
            </a:r>
            <a:r>
              <a:rPr lang="en-US" i="1" dirty="0"/>
              <a:t> van </a:t>
            </a:r>
            <a:r>
              <a:rPr lang="en-US" i="1" dirty="0" err="1"/>
              <a:t>tegenwoordig</a:t>
            </a:r>
            <a:r>
              <a:rPr lang="en-US" i="1" dirty="0"/>
              <a:t> </a:t>
            </a:r>
            <a:r>
              <a:rPr lang="en-US" i="1" dirty="0" err="1"/>
              <a:t>houdt</a:t>
            </a:r>
            <a:r>
              <a:rPr lang="en-US" i="1" dirty="0"/>
              <a:t> van luxe, </a:t>
            </a:r>
            <a:r>
              <a:rPr lang="en-US" i="1" dirty="0" err="1"/>
              <a:t>heeft</a:t>
            </a:r>
            <a:r>
              <a:rPr lang="en-US" i="1" dirty="0"/>
              <a:t> </a:t>
            </a:r>
            <a:r>
              <a:rPr lang="en-US" i="1" dirty="0" err="1"/>
              <a:t>slechte</a:t>
            </a:r>
            <a:r>
              <a:rPr lang="en-US" i="1" dirty="0"/>
              <a:t> </a:t>
            </a:r>
            <a:r>
              <a:rPr lang="en-US" i="1" dirty="0" err="1"/>
              <a:t>manieren</a:t>
            </a:r>
            <a:r>
              <a:rPr lang="en-US" i="1" dirty="0"/>
              <a:t>, </a:t>
            </a:r>
            <a:r>
              <a:rPr lang="en-US" i="1" dirty="0" err="1"/>
              <a:t>heeft</a:t>
            </a:r>
            <a:r>
              <a:rPr lang="en-US" i="1" dirty="0"/>
              <a:t> </a:t>
            </a:r>
            <a:r>
              <a:rPr lang="en-US" i="1" dirty="0" err="1"/>
              <a:t>minachting</a:t>
            </a:r>
            <a:r>
              <a:rPr lang="en-US" i="1" dirty="0"/>
              <a:t> </a:t>
            </a:r>
            <a:r>
              <a:rPr lang="en-US" i="1" dirty="0" err="1"/>
              <a:t>voor</a:t>
            </a:r>
            <a:r>
              <a:rPr lang="en-US" i="1" dirty="0"/>
              <a:t> alle </a:t>
            </a:r>
            <a:r>
              <a:rPr lang="en-US" i="1" dirty="0" err="1"/>
              <a:t>gezag</a:t>
            </a:r>
            <a:r>
              <a:rPr lang="en-US" i="1" dirty="0"/>
              <a:t> </a:t>
            </a:r>
            <a:r>
              <a:rPr lang="en-US" i="1" dirty="0" err="1"/>
              <a:t>en</a:t>
            </a:r>
            <a:r>
              <a:rPr lang="en-US" i="1" dirty="0"/>
              <a:t> </a:t>
            </a:r>
            <a:r>
              <a:rPr lang="en-US" i="1" dirty="0" err="1"/>
              <a:t>heeft</a:t>
            </a:r>
            <a:r>
              <a:rPr lang="en-US" i="1" dirty="0"/>
              <a:t> </a:t>
            </a:r>
            <a:r>
              <a:rPr lang="en-US" i="1" dirty="0" err="1"/>
              <a:t>geen</a:t>
            </a:r>
            <a:r>
              <a:rPr lang="en-US" i="1" dirty="0"/>
              <a:t> </a:t>
            </a:r>
            <a:r>
              <a:rPr lang="en-US" i="1" dirty="0" err="1"/>
              <a:t>eerbied</a:t>
            </a:r>
            <a:r>
              <a:rPr lang="en-US" i="1" dirty="0"/>
              <a:t> </a:t>
            </a:r>
            <a:r>
              <a:rPr lang="en-US" i="1" dirty="0" err="1"/>
              <a:t>voor</a:t>
            </a:r>
            <a:r>
              <a:rPr lang="en-US" i="1" dirty="0"/>
              <a:t> </a:t>
            </a:r>
            <a:r>
              <a:rPr lang="en-US" i="1" dirty="0" err="1"/>
              <a:t>ouderdom</a:t>
            </a:r>
            <a:r>
              <a:rPr lang="en-US" i="1" dirty="0"/>
              <a:t>. </a:t>
            </a:r>
            <a:r>
              <a:rPr lang="en-US" i="1" dirty="0" err="1"/>
              <a:t>Jongeren</a:t>
            </a:r>
            <a:r>
              <a:rPr lang="en-US" i="1" dirty="0"/>
              <a:t> </a:t>
            </a:r>
            <a:r>
              <a:rPr lang="en-US" i="1" dirty="0" err="1"/>
              <a:t>praten</a:t>
            </a:r>
            <a:r>
              <a:rPr lang="en-US" i="1" dirty="0"/>
              <a:t> </a:t>
            </a:r>
            <a:r>
              <a:rPr lang="en-US" i="1" dirty="0" err="1"/>
              <a:t>als</a:t>
            </a:r>
            <a:r>
              <a:rPr lang="en-US" i="1" dirty="0"/>
              <a:t> ze </a:t>
            </a:r>
            <a:r>
              <a:rPr lang="en-US" i="1" dirty="0" err="1"/>
              <a:t>zouden</a:t>
            </a:r>
            <a:r>
              <a:rPr lang="en-US" i="1" dirty="0"/>
              <a:t> </a:t>
            </a:r>
            <a:r>
              <a:rPr lang="en-US" i="1" dirty="0" err="1"/>
              <a:t>moeten</a:t>
            </a:r>
            <a:r>
              <a:rPr lang="en-US" i="1" dirty="0"/>
              <a:t> </a:t>
            </a:r>
            <a:r>
              <a:rPr lang="en-US" i="1" dirty="0" err="1"/>
              <a:t>werken</a:t>
            </a:r>
            <a:r>
              <a:rPr lang="en-US" i="1" dirty="0"/>
              <a:t>. Ze </a:t>
            </a:r>
            <a:r>
              <a:rPr lang="en-US" i="1" dirty="0" err="1"/>
              <a:t>spreken</a:t>
            </a:r>
            <a:r>
              <a:rPr lang="en-US" i="1" dirty="0"/>
              <a:t> </a:t>
            </a:r>
            <a:r>
              <a:rPr lang="en-US" i="1" dirty="0" err="1"/>
              <a:t>hun</a:t>
            </a:r>
            <a:r>
              <a:rPr lang="en-US" i="1" dirty="0"/>
              <a:t> </a:t>
            </a:r>
            <a:r>
              <a:rPr lang="en-US" i="1" dirty="0" err="1"/>
              <a:t>ouders</a:t>
            </a:r>
            <a:r>
              <a:rPr lang="en-US" i="1" dirty="0"/>
              <a:t> </a:t>
            </a:r>
            <a:r>
              <a:rPr lang="en-US" i="1" dirty="0" err="1"/>
              <a:t>voortdurend</a:t>
            </a:r>
            <a:r>
              <a:rPr lang="en-US" i="1" dirty="0"/>
              <a:t> </a:t>
            </a:r>
            <a:r>
              <a:rPr lang="en-US" i="1" dirty="0" err="1"/>
              <a:t>tegen</a:t>
            </a:r>
            <a:r>
              <a:rPr lang="en-US" i="1" dirty="0"/>
              <a:t>, </a:t>
            </a:r>
            <a:r>
              <a:rPr lang="en-US" i="1" dirty="0" err="1"/>
              <a:t>kletsen</a:t>
            </a:r>
            <a:r>
              <a:rPr lang="en-US" i="1" dirty="0"/>
              <a:t> in </a:t>
            </a:r>
            <a:r>
              <a:rPr lang="en-US" i="1" dirty="0" err="1"/>
              <a:t>gezelschap</a:t>
            </a:r>
            <a:r>
              <a:rPr lang="en-US" i="1" dirty="0"/>
              <a:t>, ze </a:t>
            </a:r>
            <a:r>
              <a:rPr lang="en-US" i="1" dirty="0" err="1"/>
              <a:t>smakken</a:t>
            </a:r>
            <a:r>
              <a:rPr lang="en-US" i="1" dirty="0"/>
              <a:t> </a:t>
            </a:r>
            <a:r>
              <a:rPr lang="en-US" i="1" dirty="0" err="1"/>
              <a:t>bij</a:t>
            </a:r>
            <a:r>
              <a:rPr lang="en-US" i="1" dirty="0"/>
              <a:t> het eten, </a:t>
            </a:r>
            <a:r>
              <a:rPr lang="en-US" i="1" dirty="0" err="1"/>
              <a:t>slaan</a:t>
            </a:r>
            <a:r>
              <a:rPr lang="en-US" i="1" dirty="0"/>
              <a:t> </a:t>
            </a:r>
            <a:r>
              <a:rPr lang="en-US" i="1" dirty="0" err="1"/>
              <a:t>hun</a:t>
            </a:r>
            <a:r>
              <a:rPr lang="en-US" i="1" dirty="0"/>
              <a:t> </a:t>
            </a:r>
            <a:r>
              <a:rPr lang="en-US" i="1" dirty="0" err="1"/>
              <a:t>benen</a:t>
            </a:r>
            <a:r>
              <a:rPr lang="en-US" i="1" dirty="0"/>
              <a:t> over </a:t>
            </a:r>
            <a:r>
              <a:rPr lang="en-US" i="1" dirty="0" err="1"/>
              <a:t>elkaar</a:t>
            </a:r>
            <a:r>
              <a:rPr lang="en-US" i="1" dirty="0"/>
              <a:t> </a:t>
            </a:r>
            <a:r>
              <a:rPr lang="en-US" i="1" dirty="0" err="1"/>
              <a:t>en</a:t>
            </a:r>
            <a:r>
              <a:rPr lang="en-US" i="1" dirty="0"/>
              <a:t> </a:t>
            </a:r>
            <a:r>
              <a:rPr lang="en-US" i="1" dirty="0" err="1"/>
              <a:t>tiranniseren</a:t>
            </a:r>
            <a:r>
              <a:rPr lang="en-US" i="1" dirty="0"/>
              <a:t> </a:t>
            </a:r>
            <a:r>
              <a:rPr lang="en-US" i="1" dirty="0" err="1"/>
              <a:t>hun</a:t>
            </a:r>
            <a:r>
              <a:rPr lang="en-US" i="1" dirty="0"/>
              <a:t> </a:t>
            </a:r>
            <a:r>
              <a:rPr lang="en-US" i="1" dirty="0" err="1"/>
              <a:t>ouders</a:t>
            </a:r>
            <a:r>
              <a:rPr lang="en-US" i="1" dirty="0"/>
              <a:t>”</a:t>
            </a:r>
            <a:endParaRPr lang="nl-NL"/>
          </a:p>
          <a:p>
            <a:pPr>
              <a:lnSpc>
                <a:spcPct val="90000"/>
              </a:lnSpc>
              <a:spcAft>
                <a:spcPts val="600"/>
              </a:spcAft>
            </a:pPr>
            <a:r>
              <a:rPr lang="en-US" i="1" dirty="0"/>
              <a:t>ALs je zo even </a:t>
            </a:r>
            <a:r>
              <a:rPr lang="en-US" i="1" dirty="0" err="1"/>
              <a:t>nadenkt</a:t>
            </a:r>
            <a:r>
              <a:rPr lang="en-US" i="1" dirty="0"/>
              <a:t>, in welk </a:t>
            </a:r>
            <a:r>
              <a:rPr lang="en-US" i="1" dirty="0" err="1"/>
              <a:t>jaar</a:t>
            </a:r>
            <a:r>
              <a:rPr lang="en-US" i="1" dirty="0"/>
              <a:t> </a:t>
            </a:r>
            <a:r>
              <a:rPr lang="en-US" i="1" dirty="0" err="1"/>
              <a:t>zou</a:t>
            </a:r>
            <a:r>
              <a:rPr lang="en-US" i="1" dirty="0"/>
              <a:t> </a:t>
            </a:r>
            <a:r>
              <a:rPr lang="en-US" i="1" dirty="0" err="1"/>
              <a:t>dit</a:t>
            </a:r>
            <a:r>
              <a:rPr lang="en-US" i="1" dirty="0"/>
              <a:t> </a:t>
            </a:r>
            <a:r>
              <a:rPr lang="en-US" i="1" dirty="0" err="1"/>
              <a:t>citaat</a:t>
            </a:r>
            <a:r>
              <a:rPr lang="en-US" i="1" dirty="0"/>
              <a:t> </a:t>
            </a:r>
            <a:r>
              <a:rPr lang="en-US" i="1" dirty="0" err="1"/>
              <a:t>geschreven</a:t>
            </a:r>
            <a:r>
              <a:rPr lang="en-US" i="1" dirty="0"/>
              <a:t> </a:t>
            </a:r>
            <a:r>
              <a:rPr lang="en-US" i="1" dirty="0" err="1"/>
              <a:t>kunnen</a:t>
            </a:r>
            <a:r>
              <a:rPr lang="en-US" i="1" dirty="0"/>
              <a:t> </a:t>
            </a:r>
            <a:r>
              <a:rPr lang="en-US" i="1" dirty="0" err="1"/>
              <a:t>zijn</a:t>
            </a:r>
            <a:r>
              <a:rPr lang="en-US" i="1" dirty="0"/>
              <a:t>? </a:t>
            </a:r>
          </a:p>
          <a:p>
            <a:pPr>
              <a:lnSpc>
                <a:spcPct val="90000"/>
              </a:lnSpc>
              <a:spcAft>
                <a:spcPts val="600"/>
              </a:spcAft>
            </a:pPr>
            <a:r>
              <a:rPr lang="en-US" i="1" dirty="0"/>
              <a:t>Nathalie;</a:t>
            </a:r>
          </a:p>
          <a:p>
            <a:r>
              <a:rPr lang="nl-NL" dirty="0"/>
              <a:t>in vorige lezingen kregen we dan antwoorden als jaren 70, 80 of zelfs 80 jaar geleden. </a:t>
            </a:r>
          </a:p>
          <a:p>
            <a:r>
              <a:rPr lang="nl-NL" i="1" dirty="0"/>
              <a:t>Het citaat is 2400 jaar oud, ongeveer 400 jaar voor Christus en is van de filosoof Socrates. </a:t>
            </a:r>
            <a:endParaRPr lang="nl-NL" dirty="0"/>
          </a:p>
          <a:p>
            <a:r>
              <a:rPr lang="nl-NL" i="1" dirty="0"/>
              <a:t>Opvoedingsproblemen zijn dus iets van alle tijden en er zijn heel veel verwachtingen ten aanzien van ouders. </a:t>
            </a:r>
            <a:endParaRPr lang="nl-NL"/>
          </a:p>
          <a:p>
            <a:endParaRPr lang="nl-NL"/>
          </a:p>
          <a:p>
            <a:endParaRPr lang="nl-BE"/>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4</a:t>
            </a:fld>
            <a:endParaRPr lang="nl-BE"/>
          </a:p>
        </p:txBody>
      </p:sp>
    </p:spTree>
    <p:extLst>
      <p:ext uri="{BB962C8B-B14F-4D97-AF65-F5344CB8AC3E}">
        <p14:creationId xmlns:p14="http://schemas.microsoft.com/office/powerpoint/2010/main" val="303074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Calibri"/>
                <a:cs typeface="Calibri"/>
              </a:rPr>
              <a:t>Nathalie:</a:t>
            </a:r>
          </a:p>
          <a:p>
            <a:r>
              <a:rPr lang="en-US">
                <a:latin typeface="Calibri"/>
                <a:ea typeface="Calibri"/>
                <a:cs typeface="Calibri"/>
              </a:rPr>
              <a:t>We </a:t>
            </a:r>
            <a:r>
              <a:rPr lang="en-US" err="1">
                <a:latin typeface="Calibri"/>
                <a:ea typeface="Calibri"/>
                <a:cs typeface="Calibri"/>
              </a:rPr>
              <a:t>hebben</a:t>
            </a:r>
            <a:r>
              <a:rPr lang="en-US">
                <a:latin typeface="Calibri"/>
                <a:ea typeface="Calibri"/>
                <a:cs typeface="Calibri"/>
              </a:rPr>
              <a:t> heel </a:t>
            </a:r>
            <a:r>
              <a:rPr lang="en-US" err="1">
                <a:latin typeface="Calibri"/>
                <a:ea typeface="Calibri"/>
                <a:cs typeface="Calibri"/>
              </a:rPr>
              <a:t>veel</a:t>
            </a:r>
            <a:r>
              <a:rPr lang="en-US">
                <a:latin typeface="Calibri"/>
                <a:ea typeface="Calibri"/>
                <a:cs typeface="Calibri"/>
              </a:rPr>
              <a:t> </a:t>
            </a:r>
            <a:r>
              <a:rPr lang="en-US" err="1">
                <a:latin typeface="Calibri"/>
                <a:ea typeface="Calibri"/>
                <a:cs typeface="Calibri"/>
              </a:rPr>
              <a:t>ballen</a:t>
            </a:r>
            <a:r>
              <a:rPr lang="en-US">
                <a:latin typeface="Calibri"/>
                <a:ea typeface="Calibri"/>
                <a:cs typeface="Calibri"/>
              </a:rPr>
              <a:t> in de </a:t>
            </a:r>
            <a:r>
              <a:rPr lang="en-US" err="1">
                <a:latin typeface="Calibri"/>
                <a:ea typeface="Calibri"/>
                <a:cs typeface="Calibri"/>
              </a:rPr>
              <a:t>lucht</a:t>
            </a:r>
            <a:r>
              <a:rPr lang="en-US">
                <a:latin typeface="Calibri"/>
                <a:ea typeface="Calibri"/>
                <a:cs typeface="Calibri"/>
              </a:rPr>
              <a:t>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houden</a:t>
            </a:r>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5</a:t>
            </a:fld>
            <a:endParaRPr lang="nl-BE"/>
          </a:p>
        </p:txBody>
      </p:sp>
    </p:spTree>
    <p:extLst>
      <p:ext uri="{BB962C8B-B14F-4D97-AF65-F5344CB8AC3E}">
        <p14:creationId xmlns:p14="http://schemas.microsoft.com/office/powerpoint/2010/main" val="175304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lnSpc>
                <a:spcPct val="90000"/>
              </a:lnSpc>
              <a:spcBef>
                <a:spcPts val="1000"/>
              </a:spcBef>
              <a:buFont typeface="Arial"/>
              <a:buChar char="•"/>
            </a:pPr>
            <a:r>
              <a:rPr lang="nl-NL" err="1"/>
              <a:t>NAthalie</a:t>
            </a:r>
            <a:r>
              <a:rPr lang="nl-NL"/>
              <a:t>:</a:t>
            </a:r>
          </a:p>
          <a:p>
            <a:pPr marL="171450" indent="-171450">
              <a:lnSpc>
                <a:spcPct val="90000"/>
              </a:lnSpc>
              <a:spcBef>
                <a:spcPts val="1000"/>
              </a:spcBef>
              <a:buFont typeface="Arial"/>
              <a:buChar char="•"/>
            </a:pPr>
            <a:r>
              <a:rPr lang="nl-NL"/>
              <a:t>Vaak zijn ouders wel tevreden over hun opvoeding (96%) maar vinden ze ouderschap moeilijker dan gedacht (moeders 58% en vaders 50%). </a:t>
            </a:r>
            <a:endParaRPr lang="en-US"/>
          </a:p>
          <a:p>
            <a:pPr marL="171450" indent="-171450">
              <a:lnSpc>
                <a:spcPct val="90000"/>
              </a:lnSpc>
              <a:spcBef>
                <a:spcPts val="1000"/>
              </a:spcBef>
              <a:buFont typeface="Arial"/>
              <a:buChar char="•"/>
            </a:pPr>
            <a:r>
              <a:rPr lang="nl-NL"/>
              <a:t>Dat maakt het de moeite waard om in te zoomen op </a:t>
            </a:r>
            <a:r>
              <a:rPr lang="nl-NL" b="1"/>
              <a:t>ouderwelzijn</a:t>
            </a:r>
          </a:p>
          <a:p>
            <a:pPr marL="171450" indent="-171450">
              <a:lnSpc>
                <a:spcPct val="90000"/>
              </a:lnSpc>
              <a:spcBef>
                <a:spcPts val="1000"/>
              </a:spcBef>
              <a:buFont typeface="Arial"/>
              <a:buChar char="•"/>
            </a:pPr>
            <a:r>
              <a:rPr lang="nl-NL" b="1"/>
              <a:t>Toelichten. Verduidelijken met voorbeeld van Glenda haar nachten. Zou het voor iedereen duidelijk zijn wat het onderscheid is tussen opvoeding en ouderschap. Kan je het </a:t>
            </a:r>
            <a:r>
              <a:rPr lang="nl-NL" b="1" err="1"/>
              <a:t>mss</a:t>
            </a:r>
            <a:r>
              <a:rPr lang="nl-NL" b="1"/>
              <a:t> even toelichten aan de hand van jouw slechte nachten in het prille ouderschap? </a:t>
            </a:r>
          </a:p>
          <a:p>
            <a:pPr marL="171450" indent="-171450">
              <a:lnSpc>
                <a:spcPct val="90000"/>
              </a:lnSpc>
              <a:spcBef>
                <a:spcPts val="1000"/>
              </a:spcBef>
              <a:buFont typeface="Arial"/>
              <a:buChar char="•"/>
            </a:pPr>
            <a:endParaRPr lang="nl-NL" b="1"/>
          </a:p>
          <a:p>
            <a:pPr>
              <a:lnSpc>
                <a:spcPct val="90000"/>
              </a:lnSpc>
              <a:spcBef>
                <a:spcPts val="1000"/>
              </a:spcBef>
            </a:pPr>
            <a:r>
              <a:rPr lang="nl-NL" b="1"/>
              <a:t>Glenda: Ja die nachten waren vermoeiend, zwaar. En ik had effectief geen nood aan tips, op vlak van opvoeding want we waren tevreden over de manier waarop we het zelf aanpakten... Maar dat </a:t>
            </a:r>
            <a:r>
              <a:rPr lang="nl-NL" b="1" err="1"/>
              <a:t>maaktte</a:t>
            </a:r>
            <a:r>
              <a:rPr lang="nl-NL" b="1"/>
              <a:t> het niet minder vermoeiend. Eigenlijk integendeel, al die tips  deed me twijfelen of we wel goed bezig waren en kon ons onzeker maken. </a:t>
            </a:r>
          </a:p>
          <a:p>
            <a:pPr>
              <a:lnSpc>
                <a:spcPct val="90000"/>
              </a:lnSpc>
              <a:spcBef>
                <a:spcPts val="1000"/>
              </a:spcBef>
            </a:pPr>
            <a:r>
              <a:rPr lang="nl-NL" b="1"/>
              <a:t>Dan kunnen we het belang van ouderwelzijn en ouderlijke stress nog toelichten aan de hand van een filmpje. </a:t>
            </a:r>
          </a:p>
          <a:p>
            <a:pPr>
              <a:lnSpc>
                <a:spcPct val="90000"/>
              </a:lnSpc>
              <a:spcBef>
                <a:spcPts val="1000"/>
              </a:spcBef>
            </a:pPr>
            <a:endParaRPr lang="nl-NL" b="1"/>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6</a:t>
            </a:fld>
            <a:endParaRPr lang="nl-BE"/>
          </a:p>
        </p:txBody>
      </p:sp>
    </p:spTree>
    <p:extLst>
      <p:ext uri="{BB962C8B-B14F-4D97-AF65-F5344CB8AC3E}">
        <p14:creationId xmlns:p14="http://schemas.microsoft.com/office/powerpoint/2010/main" val="392281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Breinfilm niet tonen. Info3delig brein voorlopig niet geven. </a:t>
            </a:r>
          </a:p>
          <a:p>
            <a:r>
              <a:rPr lang="nl-BE"/>
              <a:t>Film van volwassenen wel tonen tot chronische stress (1min).  </a:t>
            </a:r>
          </a:p>
          <a:p>
            <a:r>
              <a:rPr lang="nl-BE"/>
              <a:t>Planning, financiën, ziektes, verbouwing, maatschappelijke verwachtingen.  </a:t>
            </a:r>
          </a:p>
          <a:p>
            <a:endParaRPr lang="nl-BE"/>
          </a:p>
          <a:p>
            <a:endParaRPr lang="nl-BE"/>
          </a:p>
          <a:p>
            <a:endParaRPr lang="nl-BE"/>
          </a:p>
          <a:p>
            <a:r>
              <a:rPr lang="nl-BE">
                <a:hlinkClick r:id="rId3"/>
              </a:rPr>
              <a:t>Breinbijsluiter &gt; Ouders | Augeo Foundation</a:t>
            </a:r>
            <a:endParaRPr lang="nl-NL"/>
          </a:p>
          <a:p>
            <a:endParaRPr lang="en-US"/>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7</a:t>
            </a:fld>
            <a:endParaRPr lang="nl-BE"/>
          </a:p>
        </p:txBody>
      </p:sp>
    </p:spTree>
    <p:extLst>
      <p:ext uri="{BB962C8B-B14F-4D97-AF65-F5344CB8AC3E}">
        <p14:creationId xmlns:p14="http://schemas.microsoft.com/office/powerpoint/2010/main" val="68044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Glenda: </a:t>
            </a:r>
            <a:endParaRPr lang="en-US" dirty="0">
              <a:latin typeface="Calibri"/>
              <a:ea typeface="Calibri"/>
              <a:cs typeface="Calibri"/>
            </a:endParaRPr>
          </a:p>
          <a:p>
            <a:r>
              <a:rPr lang="nl-BE" dirty="0"/>
              <a:t>Korte stressreacties zijn goed, want ze helpen ons reageren op situaties. (overleving bij confrontatie met beer bv). Maar het is niet ok als stress blijft </a:t>
            </a:r>
            <a:r>
              <a:rPr lang="nl-BE" b="1" dirty="0"/>
              <a:t>aanhouden</a:t>
            </a:r>
            <a:r>
              <a:rPr lang="nl-BE" dirty="0"/>
              <a:t>.</a:t>
            </a:r>
            <a:endParaRPr lang="en-US" dirty="0">
              <a:latin typeface="Calibri"/>
              <a:ea typeface="Calibri"/>
              <a:cs typeface="Calibri"/>
            </a:endParaRPr>
          </a:p>
          <a:p>
            <a:r>
              <a:rPr lang="en-US" dirty="0"/>
              <a:t>Als </a:t>
            </a:r>
            <a:r>
              <a:rPr lang="en-US" dirty="0" err="1"/>
              <a:t>ouderlijke</a:t>
            </a:r>
            <a:r>
              <a:rPr lang="en-US" dirty="0"/>
              <a:t> stress lang </a:t>
            </a:r>
            <a:r>
              <a:rPr lang="en-US" dirty="0" err="1"/>
              <a:t>blijft</a:t>
            </a:r>
            <a:r>
              <a:rPr lang="en-US" dirty="0"/>
              <a:t> </a:t>
            </a:r>
            <a:r>
              <a:rPr lang="en-US" dirty="0" err="1"/>
              <a:t>duren</a:t>
            </a:r>
            <a:r>
              <a:rPr lang="en-US" dirty="0"/>
              <a:t>, </a:t>
            </a:r>
            <a:r>
              <a:rPr lang="en-US" dirty="0" err="1"/>
              <a:t>kunnen</a:t>
            </a:r>
            <a:r>
              <a:rPr lang="en-US" dirty="0"/>
              <a:t> we minder </a:t>
            </a:r>
            <a:r>
              <a:rPr lang="en-US" dirty="0" err="1"/>
              <a:t>goed</a:t>
            </a:r>
            <a:r>
              <a:rPr lang="en-US" dirty="0"/>
              <a:t> contact </a:t>
            </a:r>
            <a:r>
              <a:rPr lang="en-US" dirty="0" err="1"/>
              <a:t>maken</a:t>
            </a:r>
            <a:r>
              <a:rPr lang="en-US" dirty="0"/>
              <a:t> met </a:t>
            </a:r>
            <a:r>
              <a:rPr lang="en-US" dirty="0" err="1"/>
              <a:t>ons</a:t>
            </a:r>
            <a:r>
              <a:rPr lang="en-US" dirty="0"/>
              <a:t> kind. We </a:t>
            </a:r>
            <a:r>
              <a:rPr lang="en-US" dirty="0" err="1"/>
              <a:t>reageren</a:t>
            </a:r>
            <a:r>
              <a:rPr lang="en-US" dirty="0"/>
              <a:t> </a:t>
            </a:r>
            <a:r>
              <a:rPr lang="en-US" dirty="0" err="1"/>
              <a:t>sneller</a:t>
            </a:r>
            <a:r>
              <a:rPr lang="en-US" dirty="0"/>
              <a:t> boos of we </a:t>
            </a:r>
            <a:r>
              <a:rPr lang="en-US" dirty="0" err="1"/>
              <a:t>trekken</a:t>
            </a:r>
            <a:r>
              <a:rPr lang="en-US" dirty="0"/>
              <a:t> </a:t>
            </a:r>
            <a:r>
              <a:rPr lang="en-US" dirty="0" err="1"/>
              <a:t>ons</a:t>
            </a:r>
            <a:r>
              <a:rPr lang="en-US" dirty="0"/>
              <a:t> </a:t>
            </a:r>
            <a:r>
              <a:rPr lang="en-US" dirty="0" err="1"/>
              <a:t>terug</a:t>
            </a:r>
            <a:r>
              <a:rPr lang="en-US" dirty="0"/>
              <a:t>. (</a:t>
            </a:r>
            <a:r>
              <a:rPr lang="en-US" dirty="0" err="1"/>
              <a:t>bv</a:t>
            </a:r>
            <a:r>
              <a:rPr lang="en-US" dirty="0"/>
              <a:t> </a:t>
            </a:r>
            <a:r>
              <a:rPr lang="en-US" dirty="0" err="1"/>
              <a:t>scrollen</a:t>
            </a:r>
            <a:r>
              <a:rPr lang="en-US" dirty="0"/>
              <a:t> op </a:t>
            </a:r>
            <a:r>
              <a:rPr lang="en-US" dirty="0" err="1"/>
              <a:t>onze</a:t>
            </a:r>
            <a:r>
              <a:rPr lang="en-US" dirty="0"/>
              <a:t> </a:t>
            </a:r>
            <a:r>
              <a:rPr lang="en-US" dirty="0" err="1"/>
              <a:t>gsm</a:t>
            </a:r>
            <a:r>
              <a:rPr lang="en-US" dirty="0"/>
              <a:t>)</a:t>
            </a:r>
            <a:endParaRPr lang="nl-BE" dirty="0"/>
          </a:p>
          <a:p>
            <a:r>
              <a:rPr lang="nl-BE" dirty="0"/>
              <a:t> Dan lopen we continu op de tippen van onze tenen en krijgen we het gevoel dat we bij elke kleine prikkel meteen in een stressreactie schieten.</a:t>
            </a:r>
            <a:endParaRPr lang="en-US" dirty="0"/>
          </a:p>
          <a:p>
            <a:r>
              <a:rPr lang="nl-BE" dirty="0"/>
              <a:t>Als ons stressniveau stijgt, heeft dit een </a:t>
            </a:r>
            <a:r>
              <a:rPr lang="nl-BE" b="1" dirty="0"/>
              <a:t>impact op ons denken en voelen</a:t>
            </a:r>
            <a:r>
              <a:rPr lang="nl-BE" dirty="0"/>
              <a:t>. Op een goede dag blijven we bijvoorbeeld geduldig de lepel oprapen die onze peuter telkens opnieuw op de grond gooit. Maar op een bepaald moment kunnen we er echt genoeg van hebben. Het is alsof er eventjes iets knapt in onze hersenen. We gaan dan meer zwart-wit en emotioneel denken: ‘het is </a:t>
            </a:r>
            <a:r>
              <a:rPr lang="nl-BE" b="1" dirty="0"/>
              <a:t>altijd</a:t>
            </a:r>
            <a:r>
              <a:rPr lang="nl-BE" dirty="0"/>
              <a:t> hetzelfde, kan ze nu </a:t>
            </a:r>
            <a:r>
              <a:rPr lang="nl-BE" b="1" dirty="0"/>
              <a:t>nooit</a:t>
            </a:r>
            <a:r>
              <a:rPr lang="nl-BE" dirty="0"/>
              <a:t> eens luisteren, het is omdat ik een </a:t>
            </a:r>
            <a:r>
              <a:rPr lang="nl-BE" b="1" dirty="0"/>
              <a:t>slechte</a:t>
            </a:r>
            <a:r>
              <a:rPr lang="nl-BE" dirty="0"/>
              <a:t> mama of papa ben dat het hier nooit lukt, hij doet het expres om mij te pesten, of hij is mij aan het uitdagen.’ Bij stress kunnen die ideeën door ons hoofd spoken en lukt het vaak niet om nog </a:t>
            </a:r>
            <a:r>
              <a:rPr lang="nl-BE" b="1" dirty="0"/>
              <a:t>genuanceerd of helder </a:t>
            </a:r>
            <a:r>
              <a:rPr lang="nl-BE" dirty="0"/>
              <a:t>te denken. Het is op zo’n momenten veel moeilijker om af te stemmen op ons kind. Dan zitten we alle twee ‘in het rood’ en vinden we elkaar eventjes niet. We kunnen ons nadien ook  </a:t>
            </a:r>
            <a:r>
              <a:rPr lang="nl-BE" b="1" dirty="0"/>
              <a:t>gefaald voelen </a:t>
            </a:r>
            <a:r>
              <a:rPr lang="nl-BE" dirty="0"/>
              <a:t>of hebben </a:t>
            </a:r>
            <a:r>
              <a:rPr lang="nl-BE" b="1" dirty="0"/>
              <a:t>schuldgevoelens </a:t>
            </a:r>
            <a:r>
              <a:rPr lang="nl-BE" dirty="0"/>
              <a:t>over die gedachten.”  </a:t>
            </a:r>
            <a:endParaRPr lang="en-US" dirty="0"/>
          </a:p>
          <a:p>
            <a:r>
              <a:rPr lang="nl-BE" dirty="0"/>
              <a:t>We komen hier straks nog wat praktischer op terug. </a:t>
            </a:r>
            <a:endParaRPr lang="en-US" dirty="0"/>
          </a:p>
          <a:p>
            <a:endParaRPr lang="en-US"/>
          </a:p>
          <a:p>
            <a:r>
              <a:rPr lang="en-US" dirty="0"/>
              <a:t>Nathalie:</a:t>
            </a:r>
          </a:p>
          <a:p>
            <a:r>
              <a:rPr lang="en-US" dirty="0"/>
              <a:t>Het is </a:t>
            </a:r>
            <a:r>
              <a:rPr lang="en-US" dirty="0" err="1"/>
              <a:t>belangrijk</a:t>
            </a:r>
            <a:r>
              <a:rPr lang="en-US" dirty="0"/>
              <a:t> </a:t>
            </a:r>
            <a:r>
              <a:rPr lang="en-US" dirty="0" err="1"/>
              <a:t>dat</a:t>
            </a:r>
            <a:r>
              <a:rPr lang="en-US" dirty="0"/>
              <a:t> we </a:t>
            </a:r>
            <a:r>
              <a:rPr lang="en-US" dirty="0" err="1"/>
              <a:t>herkennen</a:t>
            </a:r>
            <a:r>
              <a:rPr lang="en-US" dirty="0"/>
              <a:t> </a:t>
            </a:r>
            <a:r>
              <a:rPr lang="en-US" dirty="0" err="1"/>
              <a:t>wanneer</a:t>
            </a:r>
            <a:r>
              <a:rPr lang="en-US" dirty="0"/>
              <a:t> stress de </a:t>
            </a:r>
            <a:r>
              <a:rPr lang="en-US" dirty="0" err="1"/>
              <a:t>bovenhand</a:t>
            </a:r>
            <a:r>
              <a:rPr lang="en-US" dirty="0"/>
              <a:t> </a:t>
            </a:r>
            <a:r>
              <a:rPr lang="en-US" dirty="0" err="1"/>
              <a:t>neemt</a:t>
            </a:r>
            <a:r>
              <a:rPr lang="en-US" dirty="0"/>
              <a:t> </a:t>
            </a:r>
            <a:r>
              <a:rPr lang="en-US" dirty="0" err="1"/>
              <a:t>en</a:t>
            </a:r>
            <a:r>
              <a:rPr lang="en-US" dirty="0"/>
              <a:t> we </a:t>
            </a:r>
            <a:r>
              <a:rPr lang="en-US" dirty="0" err="1"/>
              <a:t>langere</a:t>
            </a:r>
            <a:r>
              <a:rPr lang="en-US" dirty="0"/>
              <a:t> </a:t>
            </a:r>
            <a:r>
              <a:rPr lang="en-US" dirty="0" err="1"/>
              <a:t>tijd</a:t>
            </a:r>
            <a:r>
              <a:rPr lang="en-US" dirty="0"/>
              <a:t> </a:t>
            </a:r>
            <a:r>
              <a:rPr lang="en-US" dirty="0" err="1"/>
              <a:t>niet</a:t>
            </a:r>
            <a:r>
              <a:rPr lang="en-US" dirty="0"/>
              <a:t> </a:t>
            </a:r>
            <a:r>
              <a:rPr lang="en-US" dirty="0" err="1"/>
              <a:t>kalm</a:t>
            </a:r>
            <a:r>
              <a:rPr lang="en-US" dirty="0"/>
              <a:t> </a:t>
            </a:r>
            <a:r>
              <a:rPr lang="en-US" dirty="0" err="1"/>
              <a:t>kunnen</a:t>
            </a:r>
            <a:r>
              <a:rPr lang="en-US" dirty="0"/>
              <a:t> </a:t>
            </a:r>
            <a:r>
              <a:rPr lang="en-US" dirty="0" err="1"/>
              <a:t>reageren</a:t>
            </a:r>
            <a:r>
              <a:rPr lang="en-US" dirty="0"/>
              <a:t>. </a:t>
            </a:r>
          </a:p>
          <a:p>
            <a:r>
              <a:rPr lang="en-US" dirty="0"/>
              <a:t>Stress is </a:t>
            </a:r>
            <a:r>
              <a:rPr lang="en-US" dirty="0" err="1"/>
              <a:t>eigenlijk</a:t>
            </a:r>
            <a:r>
              <a:rPr lang="en-US" dirty="0"/>
              <a:t> </a:t>
            </a:r>
            <a:r>
              <a:rPr lang="en-US" dirty="0" err="1"/>
              <a:t>besmettelijk</a:t>
            </a:r>
            <a:r>
              <a:rPr lang="en-US" dirty="0"/>
              <a:t>. </a:t>
            </a:r>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8</a:t>
            </a:fld>
            <a:endParaRPr lang="nl-BE"/>
          </a:p>
        </p:txBody>
      </p:sp>
    </p:spTree>
    <p:extLst>
      <p:ext uri="{BB962C8B-B14F-4D97-AF65-F5344CB8AC3E}">
        <p14:creationId xmlns:p14="http://schemas.microsoft.com/office/powerpoint/2010/main" val="92880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Nathalie: We verwijzen hier graag ook naar </a:t>
            </a:r>
            <a:r>
              <a:rPr lang="nl-BE" dirty="0" err="1"/>
              <a:t>Binu</a:t>
            </a:r>
            <a:r>
              <a:rPr lang="nl-BE" dirty="0"/>
              <a:t> </a:t>
            </a:r>
            <a:r>
              <a:rPr lang="nl-BE" dirty="0" err="1"/>
              <a:t>Singh</a:t>
            </a:r>
            <a:r>
              <a:rPr lang="nl-BE" dirty="0"/>
              <a:t>. Mogelijks hebben jullie al van haar gehoord. Zij is een kinderpsychiater en expert in stress bij baby's. </a:t>
            </a:r>
            <a:endParaRPr lang="en-US" dirty="0"/>
          </a:p>
          <a:p>
            <a:r>
              <a:rPr lang="nl-BE" dirty="0"/>
              <a:t>Zij benadrukt het belang van de eerste 1000 dagen van een kind. Dit begint reeds van de conceptie. </a:t>
            </a:r>
            <a:endParaRPr lang="en-US" dirty="0"/>
          </a:p>
          <a:p>
            <a:endParaRPr lang="nl-BE" dirty="0"/>
          </a:p>
          <a:p>
            <a:r>
              <a:rPr lang="nl-BE" dirty="0"/>
              <a:t>Glenda:</a:t>
            </a:r>
            <a:endParaRPr lang="en-US"/>
          </a:p>
          <a:p>
            <a:r>
              <a:rPr lang="nl-BE" dirty="0"/>
              <a:t>Daar zijn soms ook misverstanden over. Deze misverstanden geven soms schuldgevoelens. Alsof we ons kind verprutsen omdat we niet goed genoeg ons best doen. Dus als het moeilijk loopt, is dat onze eigen schuld. </a:t>
            </a:r>
            <a:endParaRPr lang="en-US"/>
          </a:p>
          <a:p>
            <a:r>
              <a:rPr lang="nl-BE" dirty="0"/>
              <a:t>Haar pleidooi gaat ook over ouderwelzijn. </a:t>
            </a:r>
            <a:endParaRPr lang="en-US" dirty="0"/>
          </a:p>
          <a:p>
            <a:r>
              <a:rPr lang="nl-BE" dirty="0"/>
              <a:t>Haar boodschap is “In het ideale scenario zijn we opmerkzaam voor wat kinderen nodig hebben. Zijn ze moe? Hebben ze honger, een vuile pamper of hebben ze nood aan een knuffel? Al die dingen in het oog houden, vergt </a:t>
            </a:r>
            <a:r>
              <a:rPr lang="nl-BE" b="1" dirty="0"/>
              <a:t>tijd en mentale ruimte</a:t>
            </a:r>
            <a:r>
              <a:rPr lang="nl-BE" dirty="0"/>
              <a:t>: twee cruciale hulpbronnen. Dus moeten we goed voor de ouders en kinderverzorgers zorgen, zodat zij goed voor onze kinderen kunnen zorgen. We hebben anderen nodig. Wat er vandaag van ons verwacht wordt, is niet realistisch.</a:t>
            </a:r>
            <a:endParaRPr lang="en-US" dirty="0"/>
          </a:p>
          <a:p>
            <a:r>
              <a:rPr lang="nl-BE" dirty="0"/>
              <a:t>We mogen struikelen, mogen fouten maken. Hoeveel fouten dan? </a:t>
            </a:r>
            <a:endParaRPr lang="en-US" dirty="0"/>
          </a:p>
          <a:p>
            <a:endParaRPr lang="nl-BE" dirty="0"/>
          </a:p>
          <a:p>
            <a:endParaRPr lang="en-US" dirty="0"/>
          </a:p>
        </p:txBody>
      </p:sp>
      <p:sp>
        <p:nvSpPr>
          <p:cNvPr id="4" name="Tijdelijke aanduiding voor dianummer 3"/>
          <p:cNvSpPr>
            <a:spLocks noGrp="1"/>
          </p:cNvSpPr>
          <p:nvPr>
            <p:ph type="sldNum" sz="quarter" idx="5"/>
          </p:nvPr>
        </p:nvSpPr>
        <p:spPr/>
        <p:txBody>
          <a:bodyPr/>
          <a:lstStyle/>
          <a:p>
            <a:fld id="{FFCFB236-4D59-A54D-87E4-75F7598CDDC6}" type="slidenum">
              <a:rPr lang="nl-BE" smtClean="0"/>
              <a:t>9</a:t>
            </a:fld>
            <a:endParaRPr lang="nl-BE"/>
          </a:p>
        </p:txBody>
      </p:sp>
    </p:spTree>
    <p:extLst>
      <p:ext uri="{BB962C8B-B14F-4D97-AF65-F5344CB8AC3E}">
        <p14:creationId xmlns:p14="http://schemas.microsoft.com/office/powerpoint/2010/main" val="414070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871E12B-DCE9-4E2A-9914-C6C88960EB1D}" type="datetimeFigureOut">
              <a:rPr lang="nl-BE" smtClean="0"/>
              <a:t>13/03/2025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1140417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871E12B-DCE9-4E2A-9914-C6C88960EB1D}" type="datetimeFigureOut">
              <a:rPr lang="nl-BE" smtClean="0"/>
              <a:t>13/03/2025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421716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871E12B-DCE9-4E2A-9914-C6C88960EB1D}" type="datetimeFigureOut">
              <a:rPr lang="nl-BE" smtClean="0"/>
              <a:t>13/03/2025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3361126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871E12B-DCE9-4E2A-9914-C6C88960EB1D}" type="datetimeFigureOut">
              <a:rPr lang="nl-BE" smtClean="0"/>
              <a:t>13/03/2025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3191314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871E12B-DCE9-4E2A-9914-C6C88960EB1D}" type="datetimeFigureOut">
              <a:rPr lang="nl-BE" smtClean="0"/>
              <a:t>13/03/2025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4151304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871E12B-DCE9-4E2A-9914-C6C88960EB1D}" type="datetimeFigureOut">
              <a:rPr lang="nl-BE" smtClean="0"/>
              <a:t>13/03/2025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378494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871E12B-DCE9-4E2A-9914-C6C88960EB1D}" type="datetimeFigureOut">
              <a:rPr lang="nl-BE" smtClean="0"/>
              <a:t>13/03/2025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1688061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871E12B-DCE9-4E2A-9914-C6C88960EB1D}" type="datetimeFigureOut">
              <a:rPr lang="nl-BE" smtClean="0"/>
              <a:t>13/03/2025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412501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71E12B-DCE9-4E2A-9914-C6C88960EB1D}" type="datetimeFigureOut">
              <a:rPr lang="nl-BE" smtClean="0"/>
              <a:t>13/03/2025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77453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871E12B-DCE9-4E2A-9914-C6C88960EB1D}" type="datetimeFigureOut">
              <a:rPr lang="nl-BE" smtClean="0"/>
              <a:t>13/03/2025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4263357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871E12B-DCE9-4E2A-9914-C6C88960EB1D}" type="datetimeFigureOut">
              <a:rPr lang="nl-BE" smtClean="0"/>
              <a:t>13/03/2025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505BB11-24F9-429E-95E5-FDFF0D5A676F}" type="slidenum">
              <a:rPr lang="nl-BE" smtClean="0"/>
              <a:t>‹nr.›</a:t>
            </a:fld>
            <a:endParaRPr lang="nl-BE"/>
          </a:p>
        </p:txBody>
      </p:sp>
    </p:spTree>
    <p:extLst>
      <p:ext uri="{BB962C8B-B14F-4D97-AF65-F5344CB8AC3E}">
        <p14:creationId xmlns:p14="http://schemas.microsoft.com/office/powerpoint/2010/main" val="21945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1E12B-DCE9-4E2A-9914-C6C88960EB1D}" type="datetimeFigureOut">
              <a:rPr lang="nl-BE" smtClean="0"/>
              <a:t>13/03/2025</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5BB11-24F9-429E-95E5-FDFF0D5A676F}" type="slidenum">
              <a:rPr lang="nl-BE" smtClean="0"/>
              <a:t>‹nr.›</a:t>
            </a:fld>
            <a:endParaRPr lang="nl-BE"/>
          </a:p>
        </p:txBody>
      </p:sp>
    </p:spTree>
    <p:extLst>
      <p:ext uri="{BB962C8B-B14F-4D97-AF65-F5344CB8AC3E}">
        <p14:creationId xmlns:p14="http://schemas.microsoft.com/office/powerpoint/2010/main" val="28903032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vaderen.b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onlinepsyhulp.b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onlinepsyhulp.be/psyhulp/begeleiding/programma/aan-de-slag/emotieregulatie/jezelf-kalmer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hyperlink" Target="https://onlinepsyhulp.be/psyhulp/begeleiding/programma/aan-de-slag/emotieregulatie/jezelf-kalmere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ugeo.nl/nl-nl/breinbijsluiter/ouder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B8A5A-9B55-6B31-AE3E-5A6ACC04D723}"/>
              </a:ext>
            </a:extLst>
          </p:cNvPr>
          <p:cNvSpPr>
            <a:spLocks noGrp="1"/>
          </p:cNvSpPr>
          <p:nvPr>
            <p:ph type="ctrTitle"/>
          </p:nvPr>
        </p:nvSpPr>
        <p:spPr>
          <a:xfrm>
            <a:off x="638881" y="457201"/>
            <a:ext cx="10909640" cy="1832654"/>
          </a:xfrm>
        </p:spPr>
        <p:txBody>
          <a:bodyPr anchor="b">
            <a:normAutofit/>
          </a:bodyPr>
          <a:lstStyle/>
          <a:p>
            <a:endParaRPr lang="nl-BE" sz="6600">
              <a:ea typeface="Calibri Light"/>
              <a:cs typeface="Calibri Light"/>
            </a:endParaRPr>
          </a:p>
        </p:txBody>
      </p:sp>
      <p:sp>
        <p:nvSpPr>
          <p:cNvPr id="3" name="Ondertitel 2">
            <a:extLst>
              <a:ext uri="{FF2B5EF4-FFF2-40B4-BE49-F238E27FC236}">
                <a16:creationId xmlns:a16="http://schemas.microsoft.com/office/drawing/2014/main" id="{D904DF11-EC9E-0BA5-8B9E-2767673F5513}"/>
              </a:ext>
            </a:extLst>
          </p:cNvPr>
          <p:cNvSpPr>
            <a:spLocks noGrp="1"/>
          </p:cNvSpPr>
          <p:nvPr>
            <p:ph type="subTitle" idx="1"/>
          </p:nvPr>
        </p:nvSpPr>
        <p:spPr>
          <a:xfrm>
            <a:off x="638881" y="2419141"/>
            <a:ext cx="10909643" cy="552659"/>
          </a:xfrm>
        </p:spPr>
        <p:txBody>
          <a:bodyPr anchor="t">
            <a:normAutofit/>
          </a:bodyPr>
          <a:lstStyle/>
          <a:p>
            <a:endParaRPr lang="nl-BE" sz="1100"/>
          </a:p>
        </p:txBody>
      </p:sp>
      <p:pic>
        <p:nvPicPr>
          <p:cNvPr id="4" name="Afbeelding 3" descr="Afbeelding met persoon, kleding, overdekt, muur&#10;&#10;Door AI gegenereerde inhoud is mogelijk onjuist.">
            <a:extLst>
              <a:ext uri="{FF2B5EF4-FFF2-40B4-BE49-F238E27FC236}">
                <a16:creationId xmlns:a16="http://schemas.microsoft.com/office/drawing/2014/main" id="{F95698FC-B277-63F4-BF90-7C3F8C6BEB66}"/>
              </a:ext>
            </a:extLst>
          </p:cNvPr>
          <p:cNvPicPr>
            <a:picLocks noChangeAspect="1"/>
          </p:cNvPicPr>
          <p:nvPr/>
        </p:nvPicPr>
        <p:blipFill>
          <a:blip r:embed="rId3"/>
          <a:stretch>
            <a:fillRect/>
          </a:stretch>
        </p:blipFill>
        <p:spPr>
          <a:xfrm>
            <a:off x="121066" y="97922"/>
            <a:ext cx="11947252" cy="6719275"/>
          </a:xfrm>
          <a:prstGeom prst="rect">
            <a:avLst/>
          </a:prstGeom>
        </p:spPr>
      </p:pic>
    </p:spTree>
    <p:extLst>
      <p:ext uri="{BB962C8B-B14F-4D97-AF65-F5344CB8AC3E}">
        <p14:creationId xmlns:p14="http://schemas.microsoft.com/office/powerpoint/2010/main" val="1048176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schermopname, Superman, Fictief personage, kleding&#10;&#10;Door AI gegenereerde inhoud is mogelijk onjuist.">
            <a:extLst>
              <a:ext uri="{FF2B5EF4-FFF2-40B4-BE49-F238E27FC236}">
                <a16:creationId xmlns:a16="http://schemas.microsoft.com/office/drawing/2014/main" id="{42F56694-9A83-15E9-A0D0-4E3A32309DA4}"/>
              </a:ext>
            </a:extLst>
          </p:cNvPr>
          <p:cNvPicPr>
            <a:picLocks noGrp="1" noChangeAspect="1"/>
          </p:cNvPicPr>
          <p:nvPr>
            <p:ph idx="1"/>
          </p:nvPr>
        </p:nvPicPr>
        <p:blipFill>
          <a:blip r:embed="rId3"/>
          <a:srcRect t="8541" b="4982"/>
          <a:stretch/>
        </p:blipFill>
        <p:spPr>
          <a:xfrm>
            <a:off x="0" y="1170"/>
            <a:ext cx="12206110" cy="6871465"/>
          </a:xfrm>
        </p:spPr>
      </p:pic>
      <p:sp>
        <p:nvSpPr>
          <p:cNvPr id="2" name="Tekstvak 1">
            <a:extLst>
              <a:ext uri="{FF2B5EF4-FFF2-40B4-BE49-F238E27FC236}">
                <a16:creationId xmlns:a16="http://schemas.microsoft.com/office/drawing/2014/main" id="{C3C8D98A-9E73-B8C9-F543-17CCFE953D46}"/>
              </a:ext>
            </a:extLst>
          </p:cNvPr>
          <p:cNvSpPr txBox="1"/>
          <p:nvPr/>
        </p:nvSpPr>
        <p:spPr>
          <a:xfrm>
            <a:off x="8459755" y="5862735"/>
            <a:ext cx="34212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chemeClr val="bg1"/>
                </a:solidFill>
                <a:ea typeface="Calibri"/>
                <a:cs typeface="Calibri"/>
              </a:rPr>
              <a:t>Breinbijsluiter Augeo Foundation</a:t>
            </a:r>
            <a:endParaRPr lang="nl-NL"/>
          </a:p>
        </p:txBody>
      </p:sp>
    </p:spTree>
    <p:extLst>
      <p:ext uri="{BB962C8B-B14F-4D97-AF65-F5344CB8AC3E}">
        <p14:creationId xmlns:p14="http://schemas.microsoft.com/office/powerpoint/2010/main" val="1330884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2A68D66-B372-0D74-AF43-17FDE6850FF2}"/>
              </a:ext>
            </a:extLst>
          </p:cNvPr>
          <p:cNvSpPr>
            <a:spLocks noGrp="1"/>
          </p:cNvSpPr>
          <p:nvPr>
            <p:ph type="title"/>
          </p:nvPr>
        </p:nvSpPr>
        <p:spPr>
          <a:xfrm>
            <a:off x="838200" y="365125"/>
            <a:ext cx="10515600" cy="1325563"/>
          </a:xfrm>
        </p:spPr>
        <p:txBody>
          <a:bodyPr>
            <a:normAutofit/>
          </a:bodyPr>
          <a:lstStyle/>
          <a:p>
            <a:r>
              <a:rPr lang="nl-BE" sz="5400"/>
              <a:t>Veerkracht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DBA231A-BB2A-A599-0F27-61DED49004E9}"/>
              </a:ext>
            </a:extLst>
          </p:cNvPr>
          <p:cNvSpPr>
            <a:spLocks noGrp="1"/>
          </p:cNvSpPr>
          <p:nvPr>
            <p:ph idx="1"/>
          </p:nvPr>
        </p:nvSpPr>
        <p:spPr>
          <a:xfrm>
            <a:off x="838200" y="1929384"/>
            <a:ext cx="10515600" cy="4251960"/>
          </a:xfrm>
        </p:spPr>
        <p:txBody>
          <a:bodyPr vert="horz" lIns="91440" tIns="45720" rIns="91440" bIns="45720" rtlCol="0" anchor="t">
            <a:normAutofit/>
          </a:bodyPr>
          <a:lstStyle/>
          <a:p>
            <a:endParaRPr lang="nl-BE" sz="2200">
              <a:latin typeface="AppleSystemUIFont"/>
            </a:endParaRPr>
          </a:p>
          <a:p>
            <a:endParaRPr lang="nl-BE" sz="2200">
              <a:latin typeface="AppleSystemUIFont"/>
            </a:endParaRPr>
          </a:p>
          <a:p>
            <a:r>
              <a:rPr lang="nl-BE" sz="2200">
                <a:latin typeface="AppleSystemUIFont"/>
              </a:rPr>
              <a:t>= Een mentale spier</a:t>
            </a:r>
            <a:endParaRPr lang="nl-BE" sz="2200">
              <a:latin typeface="AppleSystemUIFont"/>
              <a:cs typeface="Calibri"/>
            </a:endParaRPr>
          </a:p>
          <a:p>
            <a:pPr lvl="1"/>
            <a:r>
              <a:rPr lang="nl-BE" sz="2200">
                <a:latin typeface="AppleSystemUIFont"/>
              </a:rPr>
              <a:t>Factoren die veerkracht onder druk zetten (</a:t>
            </a:r>
            <a:r>
              <a:rPr lang="nl-BE" sz="2200">
                <a:latin typeface="AppleSystemUIFont"/>
                <a:cs typeface="Calibri"/>
              </a:rPr>
              <a:t>voorbeeld r</a:t>
            </a:r>
            <a:r>
              <a:rPr lang="nl-BE" sz="2200" b="0" i="0" u="none" strike="noStrike">
                <a:effectLst/>
                <a:latin typeface="AppleSystemUIFont"/>
                <a:cs typeface="Calibri"/>
              </a:rPr>
              <a:t>uzie met je partner, geldzorgen, maar ook dagelijkse stressoren)</a:t>
            </a:r>
            <a:endParaRPr lang="nl-BE" sz="2200">
              <a:latin typeface="AppleSystemUIFont"/>
              <a:cs typeface="Calibri"/>
            </a:endParaRPr>
          </a:p>
          <a:p>
            <a:pPr lvl="1"/>
            <a:r>
              <a:rPr lang="nl-BE" sz="2200">
                <a:latin typeface="AppleSystemUIFont"/>
              </a:rPr>
              <a:t>Factoren die veerkracht versterken: </a:t>
            </a:r>
          </a:p>
          <a:p>
            <a:pPr lvl="2"/>
            <a:r>
              <a:rPr lang="nl-BE" sz="2200">
                <a:latin typeface="AppleSystemUIFont"/>
              </a:rPr>
              <a:t>Voorbereid zijn</a:t>
            </a:r>
            <a:endParaRPr lang="nl-BE" sz="2200">
              <a:latin typeface="AppleSystemUIFont"/>
              <a:cs typeface="Calibri"/>
            </a:endParaRPr>
          </a:p>
          <a:p>
            <a:pPr lvl="2"/>
            <a:r>
              <a:rPr lang="nl-BE" sz="2200">
                <a:latin typeface="AppleSystemUIFont"/>
              </a:rPr>
              <a:t>Kennis</a:t>
            </a:r>
            <a:endParaRPr lang="nl-BE" sz="2200">
              <a:latin typeface="AppleSystemUIFont"/>
              <a:cs typeface="Calibri"/>
            </a:endParaRPr>
          </a:p>
          <a:p>
            <a:pPr lvl="2"/>
            <a:r>
              <a:rPr lang="nl-BE" sz="2200">
                <a:latin typeface="AppleSystemUIFont"/>
              </a:rPr>
              <a:t>Levensvaardigheden</a:t>
            </a:r>
            <a:r>
              <a:rPr lang="nl-BE" sz="2200"/>
              <a:t> </a:t>
            </a:r>
            <a:endParaRPr lang="nl-BE" sz="2200">
              <a:cs typeface="Calibri"/>
            </a:endParaRPr>
          </a:p>
        </p:txBody>
      </p:sp>
      <p:pic>
        <p:nvPicPr>
          <p:cNvPr id="4" name="Afbeelding 3" descr="Afbeelding met schermopname, Animatie, tekenfilm&#10;&#10;Door AI gegenereerde inhoud is mogelijk onjuist.">
            <a:extLst>
              <a:ext uri="{FF2B5EF4-FFF2-40B4-BE49-F238E27FC236}">
                <a16:creationId xmlns:a16="http://schemas.microsoft.com/office/drawing/2014/main" id="{1D41B0BF-203D-E23A-0250-D100A080B78D}"/>
              </a:ext>
            </a:extLst>
          </p:cNvPr>
          <p:cNvPicPr>
            <a:picLocks noChangeAspect="1"/>
          </p:cNvPicPr>
          <p:nvPr/>
        </p:nvPicPr>
        <p:blipFill>
          <a:blip r:embed="rId3"/>
          <a:srcRect l="6575" t="16461" r="4110" b="5288"/>
          <a:stretch/>
        </p:blipFill>
        <p:spPr>
          <a:xfrm>
            <a:off x="7803050" y="4238751"/>
            <a:ext cx="3712814" cy="2156396"/>
          </a:xfrm>
          <a:prstGeom prst="rect">
            <a:avLst/>
          </a:prstGeom>
        </p:spPr>
      </p:pic>
    </p:spTree>
    <p:extLst>
      <p:ext uri="{BB962C8B-B14F-4D97-AF65-F5344CB8AC3E}">
        <p14:creationId xmlns:p14="http://schemas.microsoft.com/office/powerpoint/2010/main" val="1816757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5A063BE-837C-962E-7905-1419F20AA704}"/>
              </a:ext>
            </a:extLst>
          </p:cNvPr>
          <p:cNvSpPr>
            <a:spLocks noGrp="1"/>
          </p:cNvSpPr>
          <p:nvPr>
            <p:ph type="title"/>
          </p:nvPr>
        </p:nvSpPr>
        <p:spPr>
          <a:xfrm>
            <a:off x="838200" y="365125"/>
            <a:ext cx="10515600" cy="1325563"/>
          </a:xfrm>
        </p:spPr>
        <p:txBody>
          <a:bodyPr>
            <a:normAutofit/>
          </a:bodyPr>
          <a:lstStyle/>
          <a:p>
            <a:r>
              <a:rPr lang="nl-BE" sz="4200"/>
              <a:t>Wat hebben ouders nodig in deze periode? </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Tijdelijke aanduiding voor inhoud 2">
            <a:extLst>
              <a:ext uri="{FF2B5EF4-FFF2-40B4-BE49-F238E27FC236}">
                <a16:creationId xmlns:a16="http://schemas.microsoft.com/office/drawing/2014/main" id="{0ED33BD2-F1D7-7CB8-F4D0-990578BCDF5F}"/>
              </a:ext>
            </a:extLst>
          </p:cNvPr>
          <p:cNvGraphicFramePr>
            <a:graphicFrameLocks noGrp="1"/>
          </p:cNvGraphicFramePr>
          <p:nvPr>
            <p:ph idx="1"/>
            <p:extLst>
              <p:ext uri="{D42A27DB-BD31-4B8C-83A1-F6EECF244321}">
                <p14:modId xmlns:p14="http://schemas.microsoft.com/office/powerpoint/2010/main" val="404896189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917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B162BA-760A-846B-EAD4-A7C072AF263E}"/>
              </a:ext>
            </a:extLst>
          </p:cNvPr>
          <p:cNvSpPr>
            <a:spLocks noGrp="1"/>
          </p:cNvSpPr>
          <p:nvPr>
            <p:ph type="title"/>
          </p:nvPr>
        </p:nvSpPr>
        <p:spPr>
          <a:xfrm>
            <a:off x="838200" y="365125"/>
            <a:ext cx="10515600" cy="1325563"/>
          </a:xfrm>
        </p:spPr>
        <p:txBody>
          <a:bodyPr>
            <a:normAutofit/>
          </a:bodyPr>
          <a:lstStyle/>
          <a:p>
            <a:r>
              <a:rPr lang="nl-BE" sz="4200"/>
              <a:t>Voorstellingsfase (van conceptie tot 9 maanden zwangerschap)</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889C7450-A8E7-5B7F-6C8B-3E8EE209B3D4}"/>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nl-BE" sz="2200" b="0" i="0" u="none" strike="noStrike" dirty="0">
                <a:effectLst/>
                <a:latin typeface="AppleSystemUIFont"/>
              </a:rPr>
              <a:t>Voorbereiding op het leven na de bevalling</a:t>
            </a:r>
          </a:p>
          <a:p>
            <a:r>
              <a:rPr lang="nl-BE" sz="2200" dirty="0">
                <a:latin typeface="AppleSystemUIFont"/>
              </a:rPr>
              <a:t>Kennis over de veranderende partnerrelatie</a:t>
            </a:r>
          </a:p>
          <a:p>
            <a:r>
              <a:rPr lang="nl-BE" sz="2200" b="0" i="0" u="none" strike="noStrike" dirty="0">
                <a:effectLst/>
                <a:latin typeface="AppleSystemUIFont"/>
              </a:rPr>
              <a:t>Vaders voelen zich vaak in de kou staan</a:t>
            </a:r>
            <a:r>
              <a:rPr lang="nl-BE" sz="2200" dirty="0">
                <a:latin typeface="AppleSystemUIFont"/>
              </a:rPr>
              <a:t> (tip: </a:t>
            </a:r>
            <a:r>
              <a:rPr lang="nl-BE" sz="2200" dirty="0">
                <a:ea typeface="+mn-lt"/>
                <a:cs typeface="+mn-lt"/>
                <a:hlinkClick r:id="rId3">
                  <a:extLst>
                    <a:ext uri="{A12FA001-AC4F-418D-AE19-62706E023703}">
                      <ahyp:hlinkClr xmlns:ahyp="http://schemas.microsoft.com/office/drawing/2018/hyperlinkcolor" val="tx"/>
                    </a:ext>
                  </a:extLst>
                </a:hlinkClick>
              </a:rPr>
              <a:t>https://vaderen.be/</a:t>
            </a:r>
            <a:r>
              <a:rPr lang="nl-BE" sz="2200" dirty="0">
                <a:ea typeface="+mn-lt"/>
                <a:cs typeface="+mn-lt"/>
              </a:rPr>
              <a:t>)</a:t>
            </a:r>
            <a:endParaRPr lang="nl-BE" sz="2200" b="0" i="0" u="none" strike="noStrike" dirty="0">
              <a:effectLst/>
              <a:ea typeface="+mn-lt"/>
              <a:cs typeface="+mn-lt"/>
            </a:endParaRPr>
          </a:p>
          <a:p>
            <a:endParaRPr lang="nl-BE" sz="2200">
              <a:latin typeface="AppleSystemUIFont"/>
            </a:endParaRPr>
          </a:p>
          <a:p>
            <a:endParaRPr lang="nl-BE" sz="2200" b="0" i="0" u="none" strike="noStrike">
              <a:effectLst/>
              <a:latin typeface="AppleSystemUIFont"/>
            </a:endParaRPr>
          </a:p>
          <a:p>
            <a:endParaRPr lang="nl-BE" sz="2200">
              <a:latin typeface="AppleSystemUIFont"/>
            </a:endParaRPr>
          </a:p>
          <a:p>
            <a:pPr marL="0" indent="0">
              <a:buNone/>
            </a:pPr>
            <a:r>
              <a:rPr lang="nl-BE" sz="2200" dirty="0">
                <a:latin typeface="AppleSystemUIFont"/>
              </a:rPr>
              <a:t>Interessant om mee te nemen naar huis met je partner:</a:t>
            </a:r>
          </a:p>
          <a:p>
            <a:pPr marL="0" indent="0">
              <a:buNone/>
            </a:pPr>
            <a:r>
              <a:rPr lang="nl-BE" sz="2200" b="0" i="0" u="none" strike="noStrike" dirty="0">
                <a:effectLst/>
                <a:latin typeface="AppleSystemUIFont"/>
              </a:rPr>
              <a:t>	Wat vind je belangrijke waarden voor je kind? </a:t>
            </a:r>
            <a:endParaRPr lang="nl-BE" sz="2200" dirty="0">
              <a:latin typeface="AppleSystemUIFont"/>
            </a:endParaRPr>
          </a:p>
          <a:p>
            <a:pPr marL="0" indent="0">
              <a:buNone/>
            </a:pPr>
            <a:r>
              <a:rPr lang="nl-BE" sz="2200" b="0" i="0" u="none" strike="noStrike" dirty="0">
                <a:effectLst/>
                <a:latin typeface="AppleSystemUIFont"/>
              </a:rPr>
              <a:t>	Hoe willen jullie de taken straks gaan verdelen? </a:t>
            </a:r>
          </a:p>
          <a:p>
            <a:pPr marL="0" indent="0">
              <a:buNone/>
            </a:pPr>
            <a:r>
              <a:rPr lang="nl-BE" sz="2200" b="0" i="0" u="none" strike="noStrike" dirty="0">
                <a:effectLst/>
                <a:latin typeface="AppleSystemUIFont"/>
              </a:rPr>
              <a:t>	Welke ballen wil je als ouder in de lucht blijven houden? </a:t>
            </a:r>
          </a:p>
          <a:p>
            <a:pPr marL="0" indent="0">
              <a:buNone/>
            </a:pPr>
            <a:endParaRPr lang="nl-BE" sz="2200" b="0" i="0" u="none" strike="noStrike">
              <a:effectLst/>
              <a:latin typeface="AppleSystemUIFont"/>
            </a:endParaRPr>
          </a:p>
        </p:txBody>
      </p:sp>
    </p:spTree>
    <p:extLst>
      <p:ext uri="{BB962C8B-B14F-4D97-AF65-F5344CB8AC3E}">
        <p14:creationId xmlns:p14="http://schemas.microsoft.com/office/powerpoint/2010/main" val="1130906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B162BA-760A-846B-EAD4-A7C072AF263E}"/>
              </a:ext>
            </a:extLst>
          </p:cNvPr>
          <p:cNvSpPr>
            <a:spLocks noGrp="1"/>
          </p:cNvSpPr>
          <p:nvPr>
            <p:ph type="title"/>
          </p:nvPr>
        </p:nvSpPr>
        <p:spPr>
          <a:xfrm>
            <a:off x="838200" y="365125"/>
            <a:ext cx="10515600" cy="1325563"/>
          </a:xfrm>
        </p:spPr>
        <p:txBody>
          <a:bodyPr>
            <a:noAutofit/>
          </a:bodyPr>
          <a:lstStyle/>
          <a:p>
            <a:r>
              <a:rPr lang="nl-BE" sz="5000"/>
              <a:t>Voedingsfase (van geboorte tot 18 m)</a:t>
            </a:r>
            <a:endParaRPr lang="nl-BE" sz="5000">
              <a:ea typeface="Calibri Light"/>
              <a:cs typeface="Calibri Light"/>
            </a:endParaRP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889C7450-A8E7-5B7F-6C8B-3E8EE209B3D4}"/>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nl-BE" b="0" i="0" u="none" strike="noStrike">
                <a:effectLst/>
                <a:latin typeface="AppleSystemUIFont"/>
              </a:rPr>
              <a:t>Steun op vlak van gezondheid</a:t>
            </a:r>
            <a:r>
              <a:rPr lang="nl-BE">
                <a:latin typeface="AppleSystemUIFont"/>
              </a:rPr>
              <a:t> </a:t>
            </a:r>
            <a:endParaRPr lang="nl-BE" b="0" i="0" u="none" strike="noStrike">
              <a:effectLst/>
              <a:latin typeface="AppleSystemUIFont"/>
            </a:endParaRPr>
          </a:p>
          <a:p>
            <a:r>
              <a:rPr lang="nl-BE">
                <a:latin typeface="AppleSystemUIFont"/>
              </a:rPr>
              <a:t>Praktische steun</a:t>
            </a:r>
          </a:p>
          <a:p>
            <a:r>
              <a:rPr lang="nl-BE" b="0" i="0" u="none" strike="noStrike">
                <a:effectLst/>
                <a:latin typeface="AppleSystemUIFont"/>
              </a:rPr>
              <a:t>Vragen omtrent huilen, slapen en eten</a:t>
            </a:r>
          </a:p>
          <a:p>
            <a:r>
              <a:rPr lang="nl-BE">
                <a:latin typeface="AppleSystemUIFont"/>
              </a:rPr>
              <a:t>Vragen omtrent de veranderende partnerrelatie </a:t>
            </a:r>
          </a:p>
          <a:p>
            <a:r>
              <a:rPr lang="nl-BE">
                <a:latin typeface="AppleSystemUIFont"/>
              </a:rPr>
              <a:t>Nood aan steun van de partner</a:t>
            </a:r>
          </a:p>
          <a:p>
            <a:r>
              <a:rPr lang="nl-BE" b="0" i="0" u="none" strike="noStrike">
                <a:effectLst/>
                <a:latin typeface="AppleSystemUIFont"/>
              </a:rPr>
              <a:t>Nood aan complimenten ‘je doet het geweldig’</a:t>
            </a:r>
          </a:p>
        </p:txBody>
      </p:sp>
    </p:spTree>
    <p:extLst>
      <p:ext uri="{BB962C8B-B14F-4D97-AF65-F5344CB8AC3E}">
        <p14:creationId xmlns:p14="http://schemas.microsoft.com/office/powerpoint/2010/main" val="135952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B162BA-760A-846B-EAD4-A7C072AF263E}"/>
              </a:ext>
            </a:extLst>
          </p:cNvPr>
          <p:cNvSpPr>
            <a:spLocks noGrp="1"/>
          </p:cNvSpPr>
          <p:nvPr>
            <p:ph type="title"/>
          </p:nvPr>
        </p:nvSpPr>
        <p:spPr>
          <a:xfrm>
            <a:off x="838200" y="365125"/>
            <a:ext cx="10515600" cy="1325563"/>
          </a:xfrm>
        </p:spPr>
        <p:txBody>
          <a:bodyPr>
            <a:normAutofit/>
          </a:bodyPr>
          <a:lstStyle/>
          <a:p>
            <a:r>
              <a:rPr lang="nl-BE" sz="5000"/>
              <a:t>Autonomiefase (18 maanden – 4 jaar)</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889C7450-A8E7-5B7F-6C8B-3E8EE209B3D4}"/>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nl-BE">
                <a:highlight>
                  <a:srgbClr val="FFFFFF"/>
                </a:highlight>
                <a:latin typeface="AppleSystemUIFont"/>
                <a:cs typeface="Calibri"/>
              </a:rPr>
              <a:t>Meer</a:t>
            </a:r>
            <a:r>
              <a:rPr lang="nl-BE" b="0" i="0" u="none" strike="noStrike">
                <a:effectLst/>
                <a:highlight>
                  <a:srgbClr val="FFFFFF"/>
                </a:highlight>
                <a:latin typeface="AppleSystemUIFont"/>
                <a:cs typeface="Calibri"/>
              </a:rPr>
              <a:t> tijd voor ontspanning</a:t>
            </a:r>
            <a:r>
              <a:rPr lang="nl-BE">
                <a:highlight>
                  <a:srgbClr val="FFFFFF"/>
                </a:highlight>
                <a:latin typeface="AppleSystemUIFont"/>
                <a:cs typeface="Calibri"/>
              </a:rPr>
              <a:t> </a:t>
            </a:r>
            <a:endParaRPr lang="nl-BE" b="0" i="0" u="none" strike="noStrike">
              <a:effectLst/>
              <a:highlight>
                <a:srgbClr val="FFFFFF"/>
              </a:highlight>
              <a:latin typeface="AppleSystemUIFont"/>
              <a:cs typeface="Calibri"/>
            </a:endParaRPr>
          </a:p>
          <a:p>
            <a:r>
              <a:rPr lang="nl-BE">
                <a:highlight>
                  <a:srgbClr val="FFFFFF"/>
                </a:highlight>
                <a:latin typeface="AppleSystemUIFont"/>
                <a:cs typeface="Calibri"/>
              </a:rPr>
              <a:t>Steun bij het sociale netwerk</a:t>
            </a:r>
          </a:p>
          <a:p>
            <a:r>
              <a:rPr lang="nl-BE" b="0" i="0" u="none" strike="noStrike">
                <a:effectLst/>
                <a:highlight>
                  <a:srgbClr val="FFFFFF"/>
                </a:highlight>
                <a:latin typeface="AppleSystemUIFont"/>
                <a:cs typeface="Calibri"/>
              </a:rPr>
              <a:t>Nood aan meer geduld en </a:t>
            </a:r>
            <a:r>
              <a:rPr lang="nl-BE" b="1" i="0" u="none" strike="noStrike">
                <a:effectLst/>
                <a:highlight>
                  <a:srgbClr val="FFFFFF"/>
                </a:highlight>
                <a:latin typeface="AppleSystemUIFont"/>
                <a:cs typeface="Calibri"/>
              </a:rPr>
              <a:t>betere emotieregulatie.</a:t>
            </a:r>
            <a:r>
              <a:rPr lang="nl-BE" b="1">
                <a:highlight>
                  <a:srgbClr val="FFFFFF"/>
                </a:highlight>
                <a:latin typeface="AppleSystemUIFont"/>
                <a:cs typeface="Calibri"/>
              </a:rPr>
              <a:t> </a:t>
            </a:r>
            <a:endParaRPr lang="nl-BE" b="1" i="0" u="none" strike="noStrike">
              <a:effectLst/>
              <a:latin typeface="AppleSystemUIFont"/>
            </a:endParaRPr>
          </a:p>
        </p:txBody>
      </p:sp>
    </p:spTree>
    <p:extLst>
      <p:ext uri="{BB962C8B-B14F-4D97-AF65-F5344CB8AC3E}">
        <p14:creationId xmlns:p14="http://schemas.microsoft.com/office/powerpoint/2010/main" val="130969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00839-AAF5-1E2E-D910-80FF4D87837C}"/>
              </a:ext>
            </a:extLst>
          </p:cNvPr>
          <p:cNvSpPr>
            <a:spLocks noGrp="1"/>
          </p:cNvSpPr>
          <p:nvPr>
            <p:ph type="title"/>
          </p:nvPr>
        </p:nvSpPr>
        <p:spPr/>
        <p:txBody>
          <a:bodyPr/>
          <a:lstStyle/>
          <a:p>
            <a:r>
              <a:rPr lang="nl-BE"/>
              <a:t>Levensvaardigheden </a:t>
            </a:r>
          </a:p>
        </p:txBody>
      </p:sp>
      <p:sp>
        <p:nvSpPr>
          <p:cNvPr id="3" name="Tijdelijke aanduiding voor inhoud 2">
            <a:extLst>
              <a:ext uri="{FF2B5EF4-FFF2-40B4-BE49-F238E27FC236}">
                <a16:creationId xmlns:a16="http://schemas.microsoft.com/office/drawing/2014/main" id="{B5BD24CD-F17F-FB06-6E58-E72EA8A8716C}"/>
              </a:ext>
            </a:extLst>
          </p:cNvPr>
          <p:cNvSpPr>
            <a:spLocks noGrp="1"/>
          </p:cNvSpPr>
          <p:nvPr>
            <p:ph idx="1"/>
          </p:nvPr>
        </p:nvSpPr>
        <p:spPr/>
        <p:txBody>
          <a:bodyPr vert="horz" lIns="91440" tIns="45720" rIns="91440" bIns="45720" rtlCol="0" anchor="t">
            <a:normAutofit/>
          </a:bodyPr>
          <a:lstStyle/>
          <a:p>
            <a:r>
              <a:rPr lang="nl-BE">
                <a:solidFill>
                  <a:srgbClr val="000000"/>
                </a:solidFill>
                <a:latin typeface="AppleSystemUIFont"/>
              </a:rPr>
              <a:t>Goed</a:t>
            </a:r>
            <a:r>
              <a:rPr lang="nl-BE" b="0" i="0" u="none" strike="noStrike">
                <a:solidFill>
                  <a:srgbClr val="000000"/>
                </a:solidFill>
                <a:effectLst/>
                <a:latin typeface="AppleSystemUIFont"/>
              </a:rPr>
              <a:t> voor jezelf en je partnerrelatie zorgen</a:t>
            </a:r>
          </a:p>
          <a:p>
            <a:r>
              <a:rPr lang="nl-BE" b="0" i="0" u="none" strike="noStrike">
                <a:solidFill>
                  <a:srgbClr val="000000"/>
                </a:solidFill>
                <a:effectLst/>
                <a:latin typeface="AppleSystemUIFont"/>
              </a:rPr>
              <a:t>Op jezelf vertrouwen</a:t>
            </a:r>
          </a:p>
          <a:p>
            <a:r>
              <a:rPr lang="nl-BE">
                <a:solidFill>
                  <a:srgbClr val="000000"/>
                </a:solidFill>
                <a:latin typeface="AppleSystemUIFont"/>
              </a:rPr>
              <a:t>Omgaan met stress</a:t>
            </a:r>
          </a:p>
          <a:p>
            <a:r>
              <a:rPr lang="nl-BE" b="1">
                <a:solidFill>
                  <a:srgbClr val="000000"/>
                </a:solidFill>
                <a:latin typeface="AppleSystemUIFont"/>
                <a:ea typeface="+mn-lt"/>
                <a:cs typeface="+mn-lt"/>
              </a:rPr>
              <a:t>Omgaan met emoties </a:t>
            </a:r>
            <a:r>
              <a:rPr lang="nl-BE" b="1">
                <a:solidFill>
                  <a:srgbClr val="000000"/>
                </a:solidFill>
                <a:latin typeface="AppleSystemUIFont"/>
                <a:ea typeface="Calibri"/>
                <a:cs typeface="Calibri"/>
              </a:rPr>
              <a:t>(</a:t>
            </a:r>
            <a:r>
              <a:rPr lang="nl-BE" b="1">
                <a:solidFill>
                  <a:srgbClr val="000000"/>
                </a:solidFill>
                <a:latin typeface="AppleSystemUIFont"/>
              </a:rPr>
              <a:t>Emotieregulatie)</a:t>
            </a:r>
          </a:p>
          <a:p>
            <a:r>
              <a:rPr lang="nl-BE" b="0" i="0" u="none" strike="noStrike">
                <a:solidFill>
                  <a:srgbClr val="000000"/>
                </a:solidFill>
                <a:effectLst/>
                <a:latin typeface="AppleSystemUIFont"/>
              </a:rPr>
              <a:t>Empathie</a:t>
            </a:r>
          </a:p>
          <a:p>
            <a:r>
              <a:rPr lang="nl-BE">
                <a:solidFill>
                  <a:srgbClr val="000000"/>
                </a:solidFill>
                <a:latin typeface="AppleSystemUIFont"/>
              </a:rPr>
              <a:t>Communicatieve vaardigheden</a:t>
            </a:r>
          </a:p>
          <a:p>
            <a:r>
              <a:rPr lang="nl-BE" b="0" i="0" u="none" strike="noStrike">
                <a:solidFill>
                  <a:srgbClr val="000000"/>
                </a:solidFill>
                <a:effectLst/>
                <a:latin typeface="AppleSystemUIFont"/>
              </a:rPr>
              <a:t>Relationele vaardigheden</a:t>
            </a:r>
          </a:p>
          <a:p>
            <a:r>
              <a:rPr lang="nl-BE">
                <a:solidFill>
                  <a:srgbClr val="000000"/>
                </a:solidFill>
                <a:latin typeface="AppleSystemUIFont"/>
              </a:rPr>
              <a:t>P</a:t>
            </a:r>
            <a:r>
              <a:rPr lang="nl-BE" b="0" i="0" u="none" strike="noStrike">
                <a:solidFill>
                  <a:srgbClr val="000000"/>
                </a:solidFill>
                <a:effectLst/>
                <a:latin typeface="AppleSystemUIFont"/>
              </a:rPr>
              <a:t>lannen en organiseren </a:t>
            </a:r>
          </a:p>
        </p:txBody>
      </p:sp>
      <p:pic>
        <p:nvPicPr>
          <p:cNvPr id="5" name="Tijdelijke aanduiding voor inhoud 3" descr="Afbeelding met tekst, schermopname, Tekenfilm, Animatie&#10;&#10;Door AI gegenereerde inhoud is mogelijk onjuist.">
            <a:extLst>
              <a:ext uri="{FF2B5EF4-FFF2-40B4-BE49-F238E27FC236}">
                <a16:creationId xmlns:a16="http://schemas.microsoft.com/office/drawing/2014/main" id="{B636BA74-5E68-301C-FB37-3562553E2E80}"/>
              </a:ext>
            </a:extLst>
          </p:cNvPr>
          <p:cNvPicPr>
            <a:picLocks noChangeAspect="1"/>
          </p:cNvPicPr>
          <p:nvPr/>
        </p:nvPicPr>
        <p:blipFill>
          <a:blip r:embed="rId3"/>
          <a:srcRect l="52" t="9158" r="-314" b="7680"/>
          <a:stretch/>
        </p:blipFill>
        <p:spPr>
          <a:xfrm flipH="1">
            <a:off x="6832169" y="3867848"/>
            <a:ext cx="4518330" cy="2303962"/>
          </a:xfrm>
          <a:prstGeom prst="rect">
            <a:avLst/>
          </a:prstGeom>
        </p:spPr>
      </p:pic>
    </p:spTree>
    <p:extLst>
      <p:ext uri="{BB962C8B-B14F-4D97-AF65-F5344CB8AC3E}">
        <p14:creationId xmlns:p14="http://schemas.microsoft.com/office/powerpoint/2010/main" val="340000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tekst, Lettertype, schermopname, lijn&#10;&#10;Door AI gegenereerde inhoud is mogelijk onjuist.">
            <a:extLst>
              <a:ext uri="{FF2B5EF4-FFF2-40B4-BE49-F238E27FC236}">
                <a16:creationId xmlns:a16="http://schemas.microsoft.com/office/drawing/2014/main" id="{D2F0E3A4-F0FF-91FA-6E65-03FD8388E658}"/>
              </a:ext>
            </a:extLst>
          </p:cNvPr>
          <p:cNvPicPr>
            <a:picLocks noGrp="1" noChangeAspect="1"/>
          </p:cNvPicPr>
          <p:nvPr>
            <p:ph idx="1"/>
          </p:nvPr>
        </p:nvPicPr>
        <p:blipFill>
          <a:blip r:embed="rId3"/>
          <a:stretch>
            <a:fillRect/>
          </a:stretch>
        </p:blipFill>
        <p:spPr>
          <a:xfrm>
            <a:off x="1656902" y="643466"/>
            <a:ext cx="8878195" cy="5571067"/>
          </a:xfrm>
          <a:prstGeom prst="rect">
            <a:avLst/>
          </a:prstGeom>
        </p:spPr>
      </p:pic>
    </p:spTree>
    <p:extLst>
      <p:ext uri="{BB962C8B-B14F-4D97-AF65-F5344CB8AC3E}">
        <p14:creationId xmlns:p14="http://schemas.microsoft.com/office/powerpoint/2010/main" val="340713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tekst, lijn, Lettertype, schermopname&#10;&#10;Door AI gegenereerde inhoud is mogelijk onjuist.">
            <a:extLst>
              <a:ext uri="{FF2B5EF4-FFF2-40B4-BE49-F238E27FC236}">
                <a16:creationId xmlns:a16="http://schemas.microsoft.com/office/drawing/2014/main" id="{1D17A610-23E1-19BB-674F-FAF58831C59F}"/>
              </a:ext>
            </a:extLst>
          </p:cNvPr>
          <p:cNvPicPr>
            <a:picLocks noGrp="1" noChangeAspect="1"/>
          </p:cNvPicPr>
          <p:nvPr>
            <p:ph idx="1"/>
          </p:nvPr>
        </p:nvPicPr>
        <p:blipFill>
          <a:blip r:embed="rId3"/>
          <a:stretch>
            <a:fillRect/>
          </a:stretch>
        </p:blipFill>
        <p:spPr>
          <a:xfrm>
            <a:off x="1187570" y="643466"/>
            <a:ext cx="9816860" cy="5571067"/>
          </a:xfrm>
          <a:prstGeom prst="rect">
            <a:avLst/>
          </a:prstGeom>
        </p:spPr>
      </p:pic>
    </p:spTree>
    <p:extLst>
      <p:ext uri="{BB962C8B-B14F-4D97-AF65-F5344CB8AC3E}">
        <p14:creationId xmlns:p14="http://schemas.microsoft.com/office/powerpoint/2010/main" val="2452024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el 1">
            <a:extLst>
              <a:ext uri="{FF2B5EF4-FFF2-40B4-BE49-F238E27FC236}">
                <a16:creationId xmlns:a16="http://schemas.microsoft.com/office/drawing/2014/main" id="{03F268F3-2670-796C-5A64-7C3FF0402202}"/>
              </a:ext>
            </a:extLst>
          </p:cNvPr>
          <p:cNvSpPr>
            <a:spLocks noGrp="1"/>
          </p:cNvSpPr>
          <p:nvPr>
            <p:ph type="title"/>
          </p:nvPr>
        </p:nvSpPr>
        <p:spPr>
          <a:xfrm>
            <a:off x="640080" y="325369"/>
            <a:ext cx="4368602" cy="1956841"/>
          </a:xfrm>
        </p:spPr>
        <p:txBody>
          <a:bodyPr anchor="b">
            <a:normAutofit/>
          </a:bodyPr>
          <a:lstStyle/>
          <a:p>
            <a:r>
              <a:rPr lang="nl-NL" sz="5000">
                <a:ea typeface="Calibri Light"/>
                <a:cs typeface="Calibri Light"/>
              </a:rPr>
              <a:t>emotieregulatie</a:t>
            </a:r>
            <a:endParaRPr lang="nl-NL" sz="500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3F978AEF-0062-7456-39B6-6C4AD074880D}"/>
              </a:ext>
            </a:extLst>
          </p:cNvPr>
          <p:cNvSpPr>
            <a:spLocks noGrp="1"/>
          </p:cNvSpPr>
          <p:nvPr>
            <p:ph idx="1"/>
          </p:nvPr>
        </p:nvSpPr>
        <p:spPr>
          <a:xfrm>
            <a:off x="640080" y="2872899"/>
            <a:ext cx="4243589" cy="3320668"/>
          </a:xfrm>
        </p:spPr>
        <p:txBody>
          <a:bodyPr vert="horz" lIns="91440" tIns="45720" rIns="91440" bIns="45720" rtlCol="0" anchor="t">
            <a:noAutofit/>
          </a:bodyPr>
          <a:lstStyle/>
          <a:p>
            <a:pPr marL="457200" indent="-457200">
              <a:lnSpc>
                <a:spcPct val="100000"/>
              </a:lnSpc>
              <a:buAutoNum type="arabicPeriod"/>
            </a:pPr>
            <a:r>
              <a:rPr lang="en-US" sz="2400" err="1">
                <a:latin typeface="AppleSystemUIFont"/>
                <a:ea typeface="Calibri"/>
                <a:cs typeface="Calibri"/>
              </a:rPr>
              <a:t>Herkennen</a:t>
            </a:r>
            <a:r>
              <a:rPr lang="en-US" sz="2400">
                <a:latin typeface="AppleSystemUIFont"/>
                <a:ea typeface="Calibri"/>
                <a:cs typeface="Calibri"/>
              </a:rPr>
              <a:t> van </a:t>
            </a:r>
            <a:r>
              <a:rPr lang="en-US" sz="2400" err="1">
                <a:latin typeface="AppleSystemUIFont"/>
                <a:ea typeface="Calibri"/>
                <a:cs typeface="Calibri"/>
              </a:rPr>
              <a:t>gevoelens</a:t>
            </a:r>
            <a:endParaRPr lang="en-US" sz="2400">
              <a:latin typeface="AppleSystemUIFont"/>
              <a:ea typeface="Calibri"/>
              <a:cs typeface="Calibri"/>
            </a:endParaRPr>
          </a:p>
          <a:p>
            <a:pPr marL="457200" indent="-457200">
              <a:lnSpc>
                <a:spcPct val="100000"/>
              </a:lnSpc>
              <a:buAutoNum type="arabicPeriod"/>
            </a:pPr>
            <a:r>
              <a:rPr lang="en-US" sz="2400" err="1">
                <a:latin typeface="AppleSystemUIFont"/>
                <a:ea typeface="Calibri"/>
                <a:cs typeface="Calibri"/>
              </a:rPr>
              <a:t>Benoemen</a:t>
            </a:r>
            <a:r>
              <a:rPr lang="en-US" sz="2400">
                <a:latin typeface="AppleSystemUIFont"/>
                <a:ea typeface="Calibri"/>
                <a:cs typeface="Calibri"/>
              </a:rPr>
              <a:t> van </a:t>
            </a:r>
            <a:r>
              <a:rPr lang="en-US" sz="2400" err="1">
                <a:latin typeface="AppleSystemUIFont"/>
                <a:ea typeface="Calibri"/>
                <a:cs typeface="Calibri"/>
              </a:rPr>
              <a:t>gevoelens</a:t>
            </a:r>
            <a:endParaRPr lang="en-US" sz="2400">
              <a:latin typeface="AppleSystemUIFont"/>
              <a:ea typeface="Calibri"/>
              <a:cs typeface="Calibri"/>
            </a:endParaRPr>
          </a:p>
          <a:p>
            <a:pPr marL="457200" indent="-457200">
              <a:lnSpc>
                <a:spcPct val="100000"/>
              </a:lnSpc>
              <a:buAutoNum type="arabicPeriod"/>
            </a:pPr>
            <a:r>
              <a:rPr lang="en-US" sz="2400" err="1">
                <a:latin typeface="AppleSystemUIFont"/>
                <a:ea typeface="Calibri"/>
                <a:cs typeface="Calibri"/>
              </a:rPr>
              <a:t>Omgaan</a:t>
            </a:r>
            <a:r>
              <a:rPr lang="en-US" sz="2400">
                <a:latin typeface="AppleSystemUIFont"/>
                <a:ea typeface="Calibri"/>
                <a:cs typeface="Calibri"/>
              </a:rPr>
              <a:t> met </a:t>
            </a:r>
            <a:r>
              <a:rPr lang="en-US" sz="2400" err="1">
                <a:latin typeface="AppleSystemUIFont"/>
                <a:ea typeface="Calibri"/>
                <a:cs typeface="Calibri"/>
              </a:rPr>
              <a:t>gevoelens</a:t>
            </a:r>
            <a:endParaRPr lang="en-US" sz="2400">
              <a:latin typeface="AppleSystemUIFont"/>
              <a:ea typeface="Calibri"/>
              <a:cs typeface="Calibri"/>
            </a:endParaRPr>
          </a:p>
          <a:p>
            <a:pPr marL="457200" indent="-457200">
              <a:lnSpc>
                <a:spcPct val="100000"/>
              </a:lnSpc>
              <a:buAutoNum type="arabicPeriod"/>
            </a:pPr>
            <a:r>
              <a:rPr lang="en-US" sz="2400">
                <a:latin typeface="AppleSystemUIFont"/>
                <a:ea typeface="Calibri"/>
                <a:cs typeface="Calibri"/>
              </a:rPr>
              <a:t>Wat </a:t>
            </a:r>
            <a:r>
              <a:rPr lang="en-US" sz="2400" err="1">
                <a:latin typeface="AppleSystemUIFont"/>
                <a:ea typeface="Calibri"/>
                <a:cs typeface="Calibri"/>
              </a:rPr>
              <a:t>gebeurt</a:t>
            </a:r>
            <a:r>
              <a:rPr lang="en-US" sz="2400">
                <a:latin typeface="AppleSystemUIFont"/>
                <a:ea typeface="Calibri"/>
                <a:cs typeface="Calibri"/>
              </a:rPr>
              <a:t> er </a:t>
            </a:r>
            <a:r>
              <a:rPr lang="en-US" sz="2400" err="1">
                <a:latin typeface="AppleSystemUIFont"/>
                <a:ea typeface="Calibri"/>
                <a:cs typeface="Calibri"/>
              </a:rPr>
              <a:t>als</a:t>
            </a:r>
            <a:r>
              <a:rPr lang="en-US" sz="2400">
                <a:latin typeface="AppleSystemUIFont"/>
                <a:ea typeface="Calibri"/>
                <a:cs typeface="Calibri"/>
              </a:rPr>
              <a:t> je </a:t>
            </a:r>
            <a:r>
              <a:rPr lang="en-US" sz="2400" err="1">
                <a:latin typeface="AppleSystemUIFont"/>
                <a:ea typeface="Calibri"/>
                <a:cs typeface="Calibri"/>
              </a:rPr>
              <a:t>gevoelens</a:t>
            </a:r>
            <a:r>
              <a:rPr lang="en-US" sz="2400">
                <a:latin typeface="AppleSystemUIFont"/>
                <a:ea typeface="Calibri"/>
                <a:cs typeface="Calibri"/>
              </a:rPr>
              <a:t> </a:t>
            </a:r>
            <a:r>
              <a:rPr lang="en-US" sz="2400" err="1">
                <a:latin typeface="AppleSystemUIFont"/>
                <a:ea typeface="Calibri"/>
                <a:cs typeface="Calibri"/>
              </a:rPr>
              <a:t>gaat</a:t>
            </a:r>
            <a:r>
              <a:rPr lang="en-US" sz="2400">
                <a:latin typeface="AppleSystemUIFont"/>
                <a:ea typeface="Calibri"/>
                <a:cs typeface="Calibri"/>
              </a:rPr>
              <a:t> </a:t>
            </a:r>
            <a:r>
              <a:rPr lang="en-US" sz="2400" err="1">
                <a:latin typeface="AppleSystemUIFont"/>
                <a:ea typeface="Calibri"/>
                <a:cs typeface="Calibri"/>
              </a:rPr>
              <a:t>vermijden</a:t>
            </a:r>
            <a:r>
              <a:rPr lang="en-US" sz="2400">
                <a:latin typeface="AppleSystemUIFont"/>
                <a:ea typeface="Calibri"/>
                <a:cs typeface="Calibri"/>
              </a:rPr>
              <a:t>?</a:t>
            </a:r>
          </a:p>
          <a:p>
            <a:pPr marL="457200" indent="-457200">
              <a:lnSpc>
                <a:spcPct val="100000"/>
              </a:lnSpc>
              <a:buAutoNum type="arabicPeriod"/>
            </a:pPr>
            <a:r>
              <a:rPr lang="en-US" sz="2400">
                <a:latin typeface="AppleSystemUIFont"/>
                <a:ea typeface="Calibri"/>
                <a:cs typeface="Calibri"/>
              </a:rPr>
              <a:t>Wat </a:t>
            </a:r>
            <a:r>
              <a:rPr lang="en-US" sz="2400" err="1">
                <a:latin typeface="AppleSystemUIFont"/>
                <a:ea typeface="Calibri"/>
                <a:cs typeface="Calibri"/>
              </a:rPr>
              <a:t>zijn</a:t>
            </a:r>
            <a:r>
              <a:rPr lang="en-US" sz="2400">
                <a:latin typeface="AppleSystemUIFont"/>
                <a:ea typeface="Calibri"/>
                <a:cs typeface="Calibri"/>
              </a:rPr>
              <a:t> de triggers? </a:t>
            </a:r>
          </a:p>
          <a:p>
            <a:pPr marL="457200" indent="-457200">
              <a:lnSpc>
                <a:spcPct val="100000"/>
              </a:lnSpc>
              <a:buAutoNum type="arabicPeriod"/>
            </a:pPr>
            <a:r>
              <a:rPr lang="en-US" sz="2400" err="1">
                <a:latin typeface="AppleSystemUIFont"/>
                <a:ea typeface="Calibri"/>
                <a:cs typeface="Calibri"/>
              </a:rPr>
              <a:t>Gevoelens</a:t>
            </a:r>
            <a:r>
              <a:rPr lang="en-US" sz="2400">
                <a:latin typeface="AppleSystemUIFont"/>
                <a:ea typeface="Calibri"/>
                <a:cs typeface="Calibri"/>
              </a:rPr>
              <a:t> </a:t>
            </a:r>
            <a:r>
              <a:rPr lang="en-US" sz="2400" err="1">
                <a:latin typeface="AppleSystemUIFont"/>
                <a:ea typeface="Calibri"/>
                <a:cs typeface="Calibri"/>
              </a:rPr>
              <a:t>doorstaan</a:t>
            </a:r>
            <a:r>
              <a:rPr lang="en-US" sz="2400">
                <a:latin typeface="AppleSystemUIFont"/>
                <a:ea typeface="Calibri"/>
                <a:cs typeface="Calibri"/>
              </a:rPr>
              <a:t> </a:t>
            </a:r>
            <a:r>
              <a:rPr lang="en-US" sz="2400" err="1">
                <a:latin typeface="AppleSystemUIFont"/>
                <a:ea typeface="Calibri"/>
                <a:cs typeface="Calibri"/>
              </a:rPr>
              <a:t>en</a:t>
            </a:r>
            <a:r>
              <a:rPr lang="en-US" sz="2400">
                <a:latin typeface="AppleSystemUIFont"/>
                <a:ea typeface="Calibri"/>
                <a:cs typeface="Calibri"/>
              </a:rPr>
              <a:t> </a:t>
            </a:r>
            <a:r>
              <a:rPr lang="en-US" sz="2400" err="1">
                <a:latin typeface="AppleSystemUIFont"/>
                <a:ea typeface="Calibri"/>
                <a:cs typeface="Calibri"/>
              </a:rPr>
              <a:t>jezelf</a:t>
            </a:r>
            <a:r>
              <a:rPr lang="en-US" sz="2400">
                <a:latin typeface="AppleSystemUIFont"/>
                <a:ea typeface="Calibri"/>
                <a:cs typeface="Calibri"/>
              </a:rPr>
              <a:t> </a:t>
            </a:r>
            <a:r>
              <a:rPr lang="en-US" sz="2400" err="1">
                <a:latin typeface="AppleSystemUIFont"/>
                <a:ea typeface="Calibri"/>
                <a:cs typeface="Calibri"/>
              </a:rPr>
              <a:t>kalmeren</a:t>
            </a:r>
            <a:r>
              <a:rPr lang="en-US" sz="2400">
                <a:latin typeface="AppleSystemUIFont"/>
                <a:ea typeface="Calibri"/>
                <a:cs typeface="Calibri"/>
              </a:rPr>
              <a:t> </a:t>
            </a:r>
            <a:endParaRPr lang="en-US">
              <a:ea typeface="Calibri" panose="020F0502020204030204"/>
              <a:cs typeface="Calibri" panose="020F0502020204030204"/>
            </a:endParaRPr>
          </a:p>
        </p:txBody>
      </p:sp>
      <p:pic>
        <p:nvPicPr>
          <p:cNvPr id="4" name="Tijdelijke aanduiding voor inhoud 3" descr="Afbeelding met Huishoudelijk apparaat, Mechanische ventilator, elektrische ventilator, ventilator&#10;&#10;Door AI gegenereerde inhoud is mogelijk onjuist.">
            <a:extLst>
              <a:ext uri="{FF2B5EF4-FFF2-40B4-BE49-F238E27FC236}">
                <a16:creationId xmlns:a16="http://schemas.microsoft.com/office/drawing/2014/main" id="{14F326AE-7A16-66C0-4401-E940671084EB}"/>
              </a:ext>
            </a:extLst>
          </p:cNvPr>
          <p:cNvPicPr>
            <a:picLocks noChangeAspect="1"/>
          </p:cNvPicPr>
          <p:nvPr/>
        </p:nvPicPr>
        <p:blipFill>
          <a:blip r:embed="rId3"/>
          <a:srcRect r="696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kstvak 1">
            <a:extLst>
              <a:ext uri="{FF2B5EF4-FFF2-40B4-BE49-F238E27FC236}">
                <a16:creationId xmlns:a16="http://schemas.microsoft.com/office/drawing/2014/main" id="{39AE93A1-39A7-548F-DBD8-72B43458252A}"/>
              </a:ext>
            </a:extLst>
          </p:cNvPr>
          <p:cNvSpPr txBox="1"/>
          <p:nvPr/>
        </p:nvSpPr>
        <p:spPr>
          <a:xfrm>
            <a:off x="8418285" y="6440714"/>
            <a:ext cx="3610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solidFill>
                  <a:schemeClr val="tx2"/>
                </a:solidFill>
                <a:ea typeface="+mn-lt"/>
                <a:cs typeface="+mn-lt"/>
                <a:hlinkClick r:id="rId4">
                  <a:extLst>
                    <a:ext uri="{A12FA001-AC4F-418D-AE19-62706E023703}">
                      <ahyp:hlinkClr xmlns:ahyp="http://schemas.microsoft.com/office/drawing/2018/hyperlinkcolor" val="tx"/>
                    </a:ext>
                  </a:extLst>
                </a:hlinkClick>
              </a:rPr>
              <a:t>https://onlinepsyhulp.be/</a:t>
            </a:r>
            <a:endParaRPr lang="nl-NL">
              <a:solidFill>
                <a:schemeClr val="tx2"/>
              </a:solidFil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938162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Afbeelding met tekst, Menselijk gezicht, boek, poster&#10;&#10;Automatisch gegenereerde beschrijving">
            <a:extLst>
              <a:ext uri="{FF2B5EF4-FFF2-40B4-BE49-F238E27FC236}">
                <a16:creationId xmlns:a16="http://schemas.microsoft.com/office/drawing/2014/main" id="{33D4058C-5B56-F00A-38D5-0C8EC5EABB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9" r="-3" b="896"/>
          <a:stretch/>
        </p:blipFill>
        <p:spPr bwMode="auto">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D6A5173-E48F-EC4A-6E20-CF1E17BEBA45}"/>
              </a:ext>
            </a:extLst>
          </p:cNvPr>
          <p:cNvSpPr>
            <a:spLocks noGrp="1"/>
          </p:cNvSpPr>
          <p:nvPr>
            <p:ph type="title"/>
          </p:nvPr>
        </p:nvSpPr>
        <p:spPr>
          <a:xfrm>
            <a:off x="438913" y="1511589"/>
            <a:ext cx="3430958" cy="2896432"/>
          </a:xfrm>
        </p:spPr>
        <p:txBody>
          <a:bodyPr vert="horz" lIns="91440" tIns="45720" rIns="91440" bIns="45720" rtlCol="0" anchor="b">
            <a:normAutofit/>
          </a:bodyPr>
          <a:lstStyle/>
          <a:p>
            <a:r>
              <a:rPr lang="en-US" sz="4000" kern="1200">
                <a:solidFill>
                  <a:schemeClr val="tx1"/>
                </a:solidFill>
                <a:latin typeface="+mj-lt"/>
                <a:ea typeface="+mj-ea"/>
                <a:cs typeface="+mj-cs"/>
              </a:rPr>
              <a:t>De jaren 50</a:t>
            </a:r>
          </a:p>
        </p:txBody>
      </p:sp>
      <p:pic>
        <p:nvPicPr>
          <p:cNvPr id="1026" name="Picture 2" descr="Afbeelding met tekst, Boekomslag, boek&#10;&#10;Automatisch gegenereerde beschrijving">
            <a:extLst>
              <a:ext uri="{FF2B5EF4-FFF2-40B4-BE49-F238E27FC236}">
                <a16:creationId xmlns:a16="http://schemas.microsoft.com/office/drawing/2014/main" id="{E8780B03-4C0F-0A5B-410D-3C9EDFC985E2}"/>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912"/>
          <a:stretch/>
        </p:blipFill>
        <p:spPr bwMode="auto">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337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064FF1-0784-2BD4-84C3-7096B5C1EBDA}"/>
              </a:ext>
            </a:extLst>
          </p:cNvPr>
          <p:cNvSpPr>
            <a:spLocks noGrp="1"/>
          </p:cNvSpPr>
          <p:nvPr>
            <p:ph type="title"/>
          </p:nvPr>
        </p:nvSpPr>
        <p:spPr>
          <a:xfrm>
            <a:off x="638882" y="639193"/>
            <a:ext cx="3571810" cy="3573516"/>
          </a:xfrm>
        </p:spPr>
        <p:txBody>
          <a:bodyPr vert="horz" lIns="91440" tIns="45720" rIns="91440" bIns="45720" rtlCol="0" anchor="b">
            <a:normAutofit/>
          </a:bodyPr>
          <a:lstStyle/>
          <a:p>
            <a:pPr marL="742950" indent="-742950">
              <a:buAutoNum type="arabicPeriod"/>
            </a:pPr>
            <a:r>
              <a:rPr lang="en-US" sz="4100"/>
              <a:t>Gevoelens</a:t>
            </a:r>
            <a:r>
              <a:rPr lang="en-US" sz="4100" kern="1200">
                <a:latin typeface="+mj-lt"/>
                <a:ea typeface="+mj-ea"/>
                <a:cs typeface="+mj-cs"/>
              </a:rPr>
              <a:t> </a:t>
            </a:r>
            <a:r>
              <a:rPr lang="en-US" sz="4100" kern="1200" err="1">
                <a:latin typeface="+mj-lt"/>
                <a:ea typeface="+mj-ea"/>
                <a:cs typeface="+mj-cs"/>
              </a:rPr>
              <a:t>herkennen</a:t>
            </a:r>
            <a:endParaRPr lang="en-US" sz="4100" kern="1200" err="1">
              <a:latin typeface="+mj-lt"/>
              <a:ea typeface="Calibri Light"/>
              <a:cs typeface="Calibri Light"/>
            </a:endParaRPr>
          </a:p>
        </p:txBody>
      </p:sp>
      <p:sp>
        <p:nvSpPr>
          <p:cNvPr id="3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jdelijke aanduiding voor inhoud 2" descr="Afbeelding met tekst, schermopname&#10;&#10;Door AI gegenereerde inhoud is mogelijk onjuist.">
            <a:extLst>
              <a:ext uri="{FF2B5EF4-FFF2-40B4-BE49-F238E27FC236}">
                <a16:creationId xmlns:a16="http://schemas.microsoft.com/office/drawing/2014/main" id="{1FAA642D-6D05-663F-92DF-2D2733253333}"/>
              </a:ext>
            </a:extLst>
          </p:cNvPr>
          <p:cNvPicPr>
            <a:picLocks noGrp="1" noChangeAspect="1"/>
          </p:cNvPicPr>
          <p:nvPr>
            <p:ph idx="1"/>
          </p:nvPr>
        </p:nvPicPr>
        <p:blipFill>
          <a:blip r:embed="rId3"/>
          <a:stretch>
            <a:fillRect/>
          </a:stretch>
        </p:blipFill>
        <p:spPr>
          <a:xfrm>
            <a:off x="4654296" y="1503411"/>
            <a:ext cx="7214616" cy="3823745"/>
          </a:xfrm>
          <a:prstGeom prst="rect">
            <a:avLst/>
          </a:prstGeom>
        </p:spPr>
      </p:pic>
    </p:spTree>
    <p:extLst>
      <p:ext uri="{BB962C8B-B14F-4D97-AF65-F5344CB8AC3E}">
        <p14:creationId xmlns:p14="http://schemas.microsoft.com/office/powerpoint/2010/main" val="3264580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F7B522-6B89-BC4C-62D7-2DB91B5BB134}"/>
              </a:ext>
            </a:extLst>
          </p:cNvPr>
          <p:cNvSpPr>
            <a:spLocks noGrp="1"/>
          </p:cNvSpPr>
          <p:nvPr>
            <p:ph type="title"/>
          </p:nvPr>
        </p:nvSpPr>
        <p:spPr>
          <a:xfrm>
            <a:off x="838200" y="365125"/>
            <a:ext cx="10515600" cy="1325563"/>
          </a:xfrm>
        </p:spPr>
        <p:txBody>
          <a:bodyPr>
            <a:normAutofit/>
          </a:bodyPr>
          <a:lstStyle/>
          <a:p>
            <a:r>
              <a:rPr lang="nl-NL" sz="5200">
                <a:ea typeface="Calibri Light"/>
                <a:cs typeface="Calibri Light"/>
              </a:rPr>
              <a:t>Signalen van teveel spanning? </a:t>
            </a:r>
          </a:p>
          <a:p>
            <a:endParaRPr lang="nl-NL" sz="5400">
              <a:ea typeface="Calibri Light"/>
              <a:cs typeface="Calibri Light"/>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7450F24-67B9-5CAE-94A6-6AB118731506}"/>
              </a:ext>
            </a:extLst>
          </p:cNvPr>
          <p:cNvSpPr>
            <a:spLocks noGrp="1"/>
          </p:cNvSpPr>
          <p:nvPr>
            <p:ph idx="1"/>
          </p:nvPr>
        </p:nvSpPr>
        <p:spPr>
          <a:xfrm>
            <a:off x="838200" y="1929384"/>
            <a:ext cx="4951791" cy="4251960"/>
          </a:xfrm>
        </p:spPr>
        <p:txBody>
          <a:bodyPr vert="horz" lIns="91440" tIns="45720" rIns="91440" bIns="45720" rtlCol="0" anchor="t">
            <a:noAutofit/>
          </a:bodyPr>
          <a:lstStyle/>
          <a:p>
            <a:pPr>
              <a:lnSpc>
                <a:spcPct val="100000"/>
              </a:lnSpc>
            </a:pPr>
            <a:r>
              <a:rPr lang="nl-NL" sz="2000">
                <a:latin typeface="AppleSystemUIFont"/>
                <a:cs typeface="Arial"/>
              </a:rPr>
              <a:t>een snelle of onregelmatige hartslag</a:t>
            </a:r>
            <a:endParaRPr lang="nl-NL">
              <a:ea typeface="Calibri" panose="020F0502020204030204"/>
              <a:cs typeface="Calibri" panose="020F0502020204030204"/>
            </a:endParaRPr>
          </a:p>
          <a:p>
            <a:pPr>
              <a:lnSpc>
                <a:spcPct val="100000"/>
              </a:lnSpc>
            </a:pPr>
            <a:r>
              <a:rPr lang="nl-NL" sz="2000">
                <a:latin typeface="AppleSystemUIFont"/>
                <a:cs typeface="Arial"/>
              </a:rPr>
              <a:t>oppervlakkige en snelle ademhaling</a:t>
            </a:r>
          </a:p>
          <a:p>
            <a:pPr>
              <a:lnSpc>
                <a:spcPct val="100000"/>
              </a:lnSpc>
            </a:pPr>
            <a:r>
              <a:rPr lang="nl-NL" sz="2000">
                <a:latin typeface="AppleSystemUIFont"/>
                <a:cs typeface="Arial"/>
              </a:rPr>
              <a:t>zweterige handen</a:t>
            </a:r>
          </a:p>
          <a:p>
            <a:pPr>
              <a:lnSpc>
                <a:spcPct val="100000"/>
              </a:lnSpc>
            </a:pPr>
            <a:r>
              <a:rPr lang="nl-NL" sz="2000">
                <a:latin typeface="AppleSystemUIFont"/>
                <a:cs typeface="Arial"/>
              </a:rPr>
              <a:t>tintelende vingers</a:t>
            </a:r>
          </a:p>
          <a:p>
            <a:pPr>
              <a:lnSpc>
                <a:spcPct val="100000"/>
              </a:lnSpc>
            </a:pPr>
            <a:r>
              <a:rPr lang="nl-NL" sz="2000">
                <a:latin typeface="AppleSystemUIFont"/>
                <a:cs typeface="Arial"/>
              </a:rPr>
              <a:t>beverige of rusteloze benen</a:t>
            </a:r>
          </a:p>
          <a:p>
            <a:pPr>
              <a:lnSpc>
                <a:spcPct val="100000"/>
              </a:lnSpc>
            </a:pPr>
            <a:r>
              <a:rPr lang="nl-NL" sz="2000">
                <a:latin typeface="AppleSystemUIFont"/>
                <a:cs typeface="Arial"/>
              </a:rPr>
              <a:t>een 'knoop' in mijn maag</a:t>
            </a:r>
          </a:p>
          <a:p>
            <a:pPr>
              <a:lnSpc>
                <a:spcPct val="100000"/>
              </a:lnSpc>
            </a:pPr>
            <a:r>
              <a:rPr lang="nl-NL" sz="2000">
                <a:latin typeface="AppleSystemUIFont"/>
                <a:cs typeface="Arial"/>
              </a:rPr>
              <a:t>snelle en razende gedachten</a:t>
            </a:r>
          </a:p>
          <a:p>
            <a:pPr>
              <a:lnSpc>
                <a:spcPct val="100000"/>
              </a:lnSpc>
            </a:pPr>
            <a:r>
              <a:rPr lang="nl-NL" sz="2000">
                <a:latin typeface="AppleSystemUIFont"/>
                <a:cs typeface="Arial"/>
              </a:rPr>
              <a:t>hoofdpijn</a:t>
            </a:r>
          </a:p>
          <a:p>
            <a:pPr>
              <a:lnSpc>
                <a:spcPct val="100000"/>
              </a:lnSpc>
            </a:pPr>
            <a:r>
              <a:rPr lang="nl-NL" sz="2000">
                <a:latin typeface="AppleSystemUIFont"/>
                <a:cs typeface="Arial"/>
              </a:rPr>
              <a:t>een 'kloppend' hoofd</a:t>
            </a:r>
            <a:br>
              <a:rPr lang="nl-NL" sz="2000">
                <a:latin typeface="AppleSystemUIFont"/>
                <a:cs typeface="Arial"/>
              </a:rPr>
            </a:br>
            <a:endParaRPr lang="en-US" sz="2000">
              <a:latin typeface="Arial"/>
              <a:cs typeface="Arial"/>
            </a:endParaRPr>
          </a:p>
        </p:txBody>
      </p:sp>
      <p:sp>
        <p:nvSpPr>
          <p:cNvPr id="4" name="Tekstvak 3">
            <a:extLst>
              <a:ext uri="{FF2B5EF4-FFF2-40B4-BE49-F238E27FC236}">
                <a16:creationId xmlns:a16="http://schemas.microsoft.com/office/drawing/2014/main" id="{59D5B500-F5DC-93D5-1561-6143D77781A9}"/>
              </a:ext>
            </a:extLst>
          </p:cNvPr>
          <p:cNvSpPr txBox="1"/>
          <p:nvPr/>
        </p:nvSpPr>
        <p:spPr>
          <a:xfrm>
            <a:off x="5793619" y="1923142"/>
            <a:ext cx="5781523" cy="34522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nl-NL" sz="2000">
                <a:latin typeface="AppleSystemUIFont"/>
                <a:cs typeface="Arial"/>
              </a:rPr>
              <a:t>een droge mond</a:t>
            </a:r>
            <a:endParaRPr lang="en-US" sz="2000">
              <a:latin typeface="AppleSystemUIFont"/>
              <a:cs typeface="Arial"/>
            </a:endParaRPr>
          </a:p>
          <a:p>
            <a:pPr marL="285750" indent="-285750">
              <a:spcBef>
                <a:spcPts val="1000"/>
              </a:spcBef>
              <a:buFont typeface="Arial"/>
              <a:buChar char="•"/>
            </a:pPr>
            <a:r>
              <a:rPr lang="nl-NL" sz="2000">
                <a:latin typeface="AppleSystemUIFont"/>
                <a:cs typeface="Arial"/>
              </a:rPr>
              <a:t>pijn of druk op mijn borst, een snel kloppend hart</a:t>
            </a:r>
            <a:endParaRPr lang="en-US" sz="2000">
              <a:latin typeface="AppleSystemUIFont"/>
              <a:cs typeface="Arial"/>
            </a:endParaRPr>
          </a:p>
          <a:p>
            <a:pPr marL="285750" indent="-285750">
              <a:spcBef>
                <a:spcPts val="1000"/>
              </a:spcBef>
              <a:buFont typeface="Arial"/>
              <a:buChar char="•"/>
            </a:pPr>
            <a:r>
              <a:rPr lang="nl-NL" sz="2000">
                <a:latin typeface="AppleSystemUIFont"/>
                <a:cs typeface="Arial"/>
              </a:rPr>
              <a:t>onrust in mijn buik</a:t>
            </a:r>
            <a:endParaRPr lang="en-US" sz="2000">
              <a:latin typeface="AppleSystemUIFont"/>
              <a:cs typeface="Arial"/>
            </a:endParaRPr>
          </a:p>
          <a:p>
            <a:pPr marL="285750" indent="-285750">
              <a:spcBef>
                <a:spcPts val="1000"/>
              </a:spcBef>
              <a:buFont typeface="Arial"/>
              <a:buChar char="•"/>
            </a:pPr>
            <a:r>
              <a:rPr lang="nl-NL" sz="2000">
                <a:latin typeface="AppleSystemUIFont"/>
                <a:cs typeface="Arial"/>
              </a:rPr>
              <a:t>op elkaar geklemde tanden</a:t>
            </a:r>
            <a:endParaRPr lang="en-US" sz="2000">
              <a:latin typeface="AppleSystemUIFont"/>
              <a:cs typeface="Arial"/>
            </a:endParaRPr>
          </a:p>
          <a:p>
            <a:pPr marL="285750" indent="-285750">
              <a:spcBef>
                <a:spcPts val="1000"/>
              </a:spcBef>
              <a:buFont typeface="Arial"/>
              <a:buChar char="•"/>
            </a:pPr>
            <a:r>
              <a:rPr lang="nl-NL" sz="2000">
                <a:latin typeface="AppleSystemUIFont"/>
                <a:cs typeface="Arial"/>
              </a:rPr>
              <a:t>spanning of pijn in mijn schouders</a:t>
            </a:r>
            <a:endParaRPr lang="en-US" sz="2000">
              <a:latin typeface="AppleSystemUIFont"/>
              <a:cs typeface="Arial"/>
            </a:endParaRPr>
          </a:p>
          <a:p>
            <a:pPr marL="285750" indent="-285750">
              <a:spcBef>
                <a:spcPts val="1000"/>
              </a:spcBef>
              <a:buFont typeface="Arial"/>
              <a:buChar char="•"/>
            </a:pPr>
            <a:r>
              <a:rPr lang="nl-NL" sz="2000">
                <a:latin typeface="AppleSystemUIFont"/>
                <a:cs typeface="Arial"/>
              </a:rPr>
              <a:t>een wirwar van gevoelens</a:t>
            </a:r>
            <a:endParaRPr lang="en-US" sz="2000">
              <a:latin typeface="AppleSystemUIFont"/>
              <a:cs typeface="Arial"/>
            </a:endParaRPr>
          </a:p>
          <a:p>
            <a:pPr marL="285750" indent="-285750">
              <a:spcBef>
                <a:spcPts val="1000"/>
              </a:spcBef>
              <a:buFont typeface="Arial"/>
              <a:buChar char="•"/>
            </a:pPr>
            <a:r>
              <a:rPr lang="nl-NL" sz="2000">
                <a:latin typeface="AppleSystemUIFont"/>
                <a:cs typeface="Arial"/>
              </a:rPr>
              <a:t>op mijn hoede of overdreven alert zijn</a:t>
            </a:r>
            <a:endParaRPr lang="en-US" sz="2000">
              <a:latin typeface="AppleSystemUIFont"/>
              <a:cs typeface="Arial"/>
            </a:endParaRPr>
          </a:p>
          <a:p>
            <a:pPr marL="285750" indent="-285750">
              <a:spcBef>
                <a:spcPts val="1000"/>
              </a:spcBef>
              <a:buFont typeface="Arial"/>
              <a:buChar char="•"/>
            </a:pPr>
            <a:r>
              <a:rPr lang="nl-NL" sz="2000">
                <a:latin typeface="AppleSystemUIFont"/>
                <a:cs typeface="Arial"/>
              </a:rPr>
              <a:t>het gevoel te gaan 'ontploffen'</a:t>
            </a:r>
            <a:endParaRPr lang="nl-NL">
              <a:latin typeface="AppleSystemUIFont"/>
            </a:endParaRPr>
          </a:p>
        </p:txBody>
      </p:sp>
    </p:spTree>
    <p:extLst>
      <p:ext uri="{BB962C8B-B14F-4D97-AF65-F5344CB8AC3E}">
        <p14:creationId xmlns:p14="http://schemas.microsoft.com/office/powerpoint/2010/main" val="4185809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326A4D-3817-D92A-90C8-2F57AA1FE6F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7CBA01-387C-A5F5-4756-8F6195AF8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3AEA5A7-DB85-F2E5-8ECA-D12D95BB1751}"/>
              </a:ext>
            </a:extLst>
          </p:cNvPr>
          <p:cNvSpPr>
            <a:spLocks noGrp="1"/>
          </p:cNvSpPr>
          <p:nvPr>
            <p:ph type="title"/>
          </p:nvPr>
        </p:nvSpPr>
        <p:spPr>
          <a:xfrm>
            <a:off x="838200" y="365125"/>
            <a:ext cx="10515600" cy="1325563"/>
          </a:xfrm>
        </p:spPr>
        <p:txBody>
          <a:bodyPr>
            <a:normAutofit/>
          </a:bodyPr>
          <a:lstStyle/>
          <a:p>
            <a:r>
              <a:rPr lang="nl-NL" sz="5200">
                <a:ea typeface="Calibri Light"/>
                <a:cs typeface="Calibri Light"/>
              </a:rPr>
              <a:t>Signalen van te weinig spanning? </a:t>
            </a:r>
          </a:p>
          <a:p>
            <a:endParaRPr lang="nl-NL" sz="5400">
              <a:ea typeface="Calibri Light"/>
              <a:cs typeface="Calibri Light"/>
            </a:endParaRPr>
          </a:p>
        </p:txBody>
      </p:sp>
      <p:sp>
        <p:nvSpPr>
          <p:cNvPr id="10" name="sketch line">
            <a:extLst>
              <a:ext uri="{FF2B5EF4-FFF2-40B4-BE49-F238E27FC236}">
                <a16:creationId xmlns:a16="http://schemas.microsoft.com/office/drawing/2014/main" id="{D7635971-33CA-B82C-8E99-BFB4C78C4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D012B81C-4648-6168-88F3-582F6B5B9B2C}"/>
              </a:ext>
            </a:extLst>
          </p:cNvPr>
          <p:cNvSpPr>
            <a:spLocks noGrp="1"/>
          </p:cNvSpPr>
          <p:nvPr>
            <p:ph idx="1"/>
          </p:nvPr>
        </p:nvSpPr>
        <p:spPr>
          <a:xfrm>
            <a:off x="838200" y="1929384"/>
            <a:ext cx="4951791" cy="4251960"/>
          </a:xfrm>
        </p:spPr>
        <p:txBody>
          <a:bodyPr vert="horz" lIns="91440" tIns="45720" rIns="91440" bIns="45720" rtlCol="0" anchor="t">
            <a:noAutofit/>
          </a:bodyPr>
          <a:lstStyle/>
          <a:p>
            <a:pPr>
              <a:lnSpc>
                <a:spcPct val="100000"/>
              </a:lnSpc>
            </a:pPr>
            <a:r>
              <a:rPr lang="en-US" sz="2000" err="1">
                <a:solidFill>
                  <a:srgbClr val="333333"/>
                </a:solidFill>
                <a:latin typeface="AppleSystemUIFont"/>
                <a:cs typeface="Arial"/>
              </a:rPr>
              <a:t>slappe</a:t>
            </a:r>
            <a:r>
              <a:rPr lang="en-US" sz="2000">
                <a:solidFill>
                  <a:srgbClr val="333333"/>
                </a:solidFill>
                <a:latin typeface="AppleSystemUIFont"/>
                <a:cs typeface="Arial"/>
              </a:rPr>
              <a:t> </a:t>
            </a:r>
            <a:r>
              <a:rPr lang="en-US" sz="2000" err="1">
                <a:solidFill>
                  <a:srgbClr val="333333"/>
                </a:solidFill>
                <a:latin typeface="AppleSystemUIFont"/>
                <a:cs typeface="Arial"/>
              </a:rPr>
              <a:t>spieren</a:t>
            </a:r>
            <a:r>
              <a:rPr lang="en-US" sz="2000">
                <a:solidFill>
                  <a:srgbClr val="333333"/>
                </a:solidFill>
                <a:latin typeface="AppleSystemUIFont"/>
                <a:cs typeface="Arial"/>
              </a:rPr>
              <a:t>, </a:t>
            </a:r>
            <a:r>
              <a:rPr lang="en-US" sz="2000" err="1">
                <a:solidFill>
                  <a:srgbClr val="333333"/>
                </a:solidFill>
                <a:latin typeface="AppleSystemUIFont"/>
                <a:cs typeface="Arial"/>
              </a:rPr>
              <a:t>geen</a:t>
            </a:r>
            <a:r>
              <a:rPr lang="en-US" sz="2000">
                <a:solidFill>
                  <a:srgbClr val="333333"/>
                </a:solidFill>
                <a:latin typeface="AppleSystemUIFont"/>
                <a:cs typeface="Arial"/>
              </a:rPr>
              <a:t> </a:t>
            </a:r>
            <a:r>
              <a:rPr lang="en-US" sz="2000" err="1">
                <a:solidFill>
                  <a:srgbClr val="333333"/>
                </a:solidFill>
                <a:latin typeface="AppleSystemUIFont"/>
                <a:cs typeface="Arial"/>
              </a:rPr>
              <a:t>kracht</a:t>
            </a:r>
            <a:r>
              <a:rPr lang="en-US" sz="2000">
                <a:solidFill>
                  <a:srgbClr val="333333"/>
                </a:solidFill>
                <a:latin typeface="AppleSystemUIFont"/>
                <a:cs typeface="Arial"/>
              </a:rPr>
              <a:t> </a:t>
            </a:r>
            <a:r>
              <a:rPr lang="en-US" sz="2000" err="1">
                <a:solidFill>
                  <a:srgbClr val="333333"/>
                </a:solidFill>
                <a:latin typeface="AppleSystemUIFont"/>
                <a:cs typeface="Arial"/>
              </a:rPr>
              <a:t>hebben</a:t>
            </a:r>
            <a:endParaRPr lang="en-US" sz="2000">
              <a:latin typeface="AppleSystemUIFont"/>
              <a:cs typeface="Arial"/>
            </a:endParaRPr>
          </a:p>
          <a:p>
            <a:pPr>
              <a:lnSpc>
                <a:spcPct val="100000"/>
              </a:lnSpc>
            </a:pPr>
            <a:r>
              <a:rPr lang="en-US" sz="2000" err="1">
                <a:solidFill>
                  <a:srgbClr val="333333"/>
                </a:solidFill>
                <a:latin typeface="AppleSystemUIFont"/>
                <a:cs typeface="Arial"/>
              </a:rPr>
              <a:t>trage</a:t>
            </a:r>
            <a:r>
              <a:rPr lang="en-US" sz="2000">
                <a:solidFill>
                  <a:srgbClr val="333333"/>
                </a:solidFill>
                <a:latin typeface="AppleSystemUIFont"/>
                <a:cs typeface="Arial"/>
              </a:rPr>
              <a:t> </a:t>
            </a:r>
            <a:r>
              <a:rPr lang="en-US" sz="2000" err="1">
                <a:solidFill>
                  <a:srgbClr val="333333"/>
                </a:solidFill>
                <a:latin typeface="AppleSystemUIFont"/>
                <a:cs typeface="Arial"/>
              </a:rPr>
              <a:t>hartslag</a:t>
            </a:r>
            <a:r>
              <a:rPr lang="en-US" sz="2000">
                <a:solidFill>
                  <a:srgbClr val="333333"/>
                </a:solidFill>
                <a:latin typeface="AppleSystemUIFont"/>
                <a:cs typeface="Arial"/>
              </a:rPr>
              <a:t> </a:t>
            </a:r>
            <a:r>
              <a:rPr lang="en-US" sz="2000" err="1">
                <a:solidFill>
                  <a:srgbClr val="333333"/>
                </a:solidFill>
                <a:latin typeface="AppleSystemUIFont"/>
                <a:cs typeface="Arial"/>
              </a:rPr>
              <a:t>en</a:t>
            </a:r>
            <a:r>
              <a:rPr lang="en-US" sz="2000">
                <a:solidFill>
                  <a:srgbClr val="333333"/>
                </a:solidFill>
                <a:latin typeface="AppleSystemUIFont"/>
                <a:cs typeface="Arial"/>
              </a:rPr>
              <a:t> </a:t>
            </a:r>
            <a:r>
              <a:rPr lang="en-US" sz="2000" err="1">
                <a:solidFill>
                  <a:srgbClr val="333333"/>
                </a:solidFill>
                <a:latin typeface="AppleSystemUIFont"/>
                <a:cs typeface="Arial"/>
              </a:rPr>
              <a:t>ademhaling</a:t>
            </a:r>
            <a:endParaRPr lang="en-US" sz="2000">
              <a:solidFill>
                <a:srgbClr val="333333"/>
              </a:solidFill>
              <a:latin typeface="AppleSystemUIFont"/>
              <a:cs typeface="Arial"/>
            </a:endParaRPr>
          </a:p>
          <a:p>
            <a:pPr>
              <a:lnSpc>
                <a:spcPct val="100000"/>
              </a:lnSpc>
            </a:pPr>
            <a:r>
              <a:rPr lang="en-US" sz="2000" err="1">
                <a:solidFill>
                  <a:srgbClr val="333333"/>
                </a:solidFill>
                <a:latin typeface="AppleSystemUIFont"/>
                <a:cs typeface="Arial"/>
              </a:rPr>
              <a:t>geblokkeerd</a:t>
            </a:r>
            <a:r>
              <a:rPr lang="en-US" sz="2000">
                <a:solidFill>
                  <a:srgbClr val="333333"/>
                </a:solidFill>
                <a:latin typeface="AppleSystemUIFont"/>
                <a:cs typeface="Arial"/>
              </a:rPr>
              <a:t> </a:t>
            </a:r>
            <a:r>
              <a:rPr lang="en-US" sz="2000" err="1">
                <a:solidFill>
                  <a:srgbClr val="333333"/>
                </a:solidFill>
                <a:latin typeface="AppleSystemUIFont"/>
                <a:cs typeface="Arial"/>
              </a:rPr>
              <a:t>zijn</a:t>
            </a:r>
            <a:r>
              <a:rPr lang="en-US" sz="2000">
                <a:solidFill>
                  <a:srgbClr val="333333"/>
                </a:solidFill>
                <a:latin typeface="AppleSystemUIFont"/>
                <a:cs typeface="Arial"/>
              </a:rPr>
              <a:t> (</a:t>
            </a:r>
            <a:r>
              <a:rPr lang="en-US" sz="2000" err="1">
                <a:solidFill>
                  <a:srgbClr val="333333"/>
                </a:solidFill>
                <a:latin typeface="AppleSystemUIFont"/>
                <a:cs typeface="Arial"/>
              </a:rPr>
              <a:t>druk</a:t>
            </a:r>
            <a:r>
              <a:rPr lang="en-US" sz="2000">
                <a:solidFill>
                  <a:srgbClr val="333333"/>
                </a:solidFill>
                <a:latin typeface="AppleSystemUIFont"/>
                <a:cs typeface="Arial"/>
              </a:rPr>
              <a:t> in </a:t>
            </a:r>
            <a:r>
              <a:rPr lang="en-US" sz="2000" err="1">
                <a:solidFill>
                  <a:srgbClr val="333333"/>
                </a:solidFill>
                <a:latin typeface="AppleSystemUIFont"/>
                <a:cs typeface="Arial"/>
              </a:rPr>
              <a:t>mijn</a:t>
            </a:r>
            <a:r>
              <a:rPr lang="en-US" sz="2000">
                <a:solidFill>
                  <a:srgbClr val="333333"/>
                </a:solidFill>
                <a:latin typeface="AppleSystemUIFont"/>
                <a:cs typeface="Arial"/>
              </a:rPr>
              <a:t> </a:t>
            </a:r>
            <a:r>
              <a:rPr lang="en-US" sz="2000" err="1">
                <a:solidFill>
                  <a:srgbClr val="333333"/>
                </a:solidFill>
                <a:latin typeface="AppleSystemUIFont"/>
                <a:cs typeface="Arial"/>
              </a:rPr>
              <a:t>hoofd</a:t>
            </a:r>
            <a:r>
              <a:rPr lang="en-US" sz="2000">
                <a:solidFill>
                  <a:srgbClr val="333333"/>
                </a:solidFill>
                <a:latin typeface="AppleSystemUIFont"/>
                <a:cs typeface="Arial"/>
              </a:rPr>
              <a:t>, </a:t>
            </a:r>
            <a:r>
              <a:rPr lang="en-US" sz="2000" err="1">
                <a:solidFill>
                  <a:srgbClr val="333333"/>
                </a:solidFill>
                <a:latin typeface="AppleSystemUIFont"/>
                <a:cs typeface="Arial"/>
              </a:rPr>
              <a:t>borst</a:t>
            </a:r>
            <a:r>
              <a:rPr lang="en-US" sz="2000">
                <a:solidFill>
                  <a:srgbClr val="333333"/>
                </a:solidFill>
                <a:latin typeface="AppleSystemUIFont"/>
                <a:cs typeface="Arial"/>
              </a:rPr>
              <a:t> of </a:t>
            </a:r>
            <a:r>
              <a:rPr lang="en-US" sz="2000" err="1">
                <a:solidFill>
                  <a:srgbClr val="333333"/>
                </a:solidFill>
                <a:latin typeface="AppleSystemUIFont"/>
                <a:cs typeface="Arial"/>
              </a:rPr>
              <a:t>buik</a:t>
            </a:r>
            <a:r>
              <a:rPr lang="en-US" sz="2000">
                <a:solidFill>
                  <a:srgbClr val="333333"/>
                </a:solidFill>
                <a:latin typeface="AppleSystemUIFont"/>
                <a:cs typeface="Arial"/>
              </a:rPr>
              <a:t>)</a:t>
            </a:r>
            <a:endParaRPr lang="en-US" sz="2000">
              <a:latin typeface="AppleSystemUIFont"/>
              <a:cs typeface="Arial"/>
            </a:endParaRPr>
          </a:p>
          <a:p>
            <a:pPr>
              <a:lnSpc>
                <a:spcPct val="100000"/>
              </a:lnSpc>
            </a:pPr>
            <a:r>
              <a:rPr lang="en-US" sz="2000">
                <a:solidFill>
                  <a:srgbClr val="333333"/>
                </a:solidFill>
                <a:latin typeface="AppleSystemUIFont"/>
                <a:cs typeface="Arial"/>
              </a:rPr>
              <a:t>de </a:t>
            </a:r>
            <a:r>
              <a:rPr lang="en-US" sz="2000" err="1">
                <a:solidFill>
                  <a:srgbClr val="333333"/>
                </a:solidFill>
                <a:latin typeface="AppleSystemUIFont"/>
                <a:cs typeface="Arial"/>
              </a:rPr>
              <a:t>wereld</a:t>
            </a:r>
            <a:r>
              <a:rPr lang="en-US" sz="2000">
                <a:solidFill>
                  <a:srgbClr val="333333"/>
                </a:solidFill>
                <a:latin typeface="AppleSystemUIFont"/>
                <a:cs typeface="Arial"/>
              </a:rPr>
              <a:t> of </a:t>
            </a:r>
            <a:r>
              <a:rPr lang="en-US" sz="2000" err="1">
                <a:solidFill>
                  <a:srgbClr val="333333"/>
                </a:solidFill>
                <a:latin typeface="AppleSystemUIFont"/>
                <a:cs typeface="Arial"/>
              </a:rPr>
              <a:t>mijn</a:t>
            </a:r>
            <a:r>
              <a:rPr lang="en-US" sz="2000">
                <a:solidFill>
                  <a:srgbClr val="333333"/>
                </a:solidFill>
                <a:latin typeface="AppleSystemUIFont"/>
                <a:cs typeface="Arial"/>
              </a:rPr>
              <a:t> </a:t>
            </a:r>
            <a:r>
              <a:rPr lang="en-US" sz="2000" err="1">
                <a:solidFill>
                  <a:srgbClr val="333333"/>
                </a:solidFill>
                <a:latin typeface="AppleSystemUIFont"/>
                <a:cs typeface="Arial"/>
              </a:rPr>
              <a:t>omgeving</a:t>
            </a:r>
            <a:r>
              <a:rPr lang="en-US" sz="2000">
                <a:solidFill>
                  <a:srgbClr val="333333"/>
                </a:solidFill>
                <a:latin typeface="AppleSystemUIFont"/>
                <a:cs typeface="Arial"/>
              </a:rPr>
              <a:t> </a:t>
            </a:r>
            <a:r>
              <a:rPr lang="en-US" sz="2000" err="1">
                <a:solidFill>
                  <a:srgbClr val="333333"/>
                </a:solidFill>
                <a:latin typeface="AppleSystemUIFont"/>
                <a:cs typeface="Arial"/>
              </a:rPr>
              <a:t>lijkt</a:t>
            </a:r>
            <a:r>
              <a:rPr lang="en-US" sz="2000">
                <a:solidFill>
                  <a:srgbClr val="333333"/>
                </a:solidFill>
                <a:latin typeface="AppleSystemUIFont"/>
                <a:cs typeface="Arial"/>
              </a:rPr>
              <a:t> '</a:t>
            </a:r>
            <a:r>
              <a:rPr lang="en-US" sz="2000" err="1">
                <a:solidFill>
                  <a:srgbClr val="333333"/>
                </a:solidFill>
                <a:latin typeface="AppleSystemUIFont"/>
                <a:cs typeface="Arial"/>
              </a:rPr>
              <a:t>onecht</a:t>
            </a:r>
            <a:r>
              <a:rPr lang="en-US" sz="2000">
                <a:solidFill>
                  <a:srgbClr val="333333"/>
                </a:solidFill>
                <a:latin typeface="AppleSystemUIFont"/>
                <a:cs typeface="Arial"/>
              </a:rPr>
              <a:t>'</a:t>
            </a:r>
          </a:p>
          <a:p>
            <a:pPr>
              <a:lnSpc>
                <a:spcPct val="100000"/>
              </a:lnSpc>
            </a:pPr>
            <a:r>
              <a:rPr lang="en-US" sz="2000">
                <a:solidFill>
                  <a:srgbClr val="333333"/>
                </a:solidFill>
                <a:latin typeface="AppleSystemUIFont"/>
                <a:cs typeface="Arial"/>
              </a:rPr>
              <a:t>‘mist in het </a:t>
            </a:r>
            <a:r>
              <a:rPr lang="en-US" sz="2000" err="1">
                <a:solidFill>
                  <a:srgbClr val="333333"/>
                </a:solidFill>
                <a:latin typeface="AppleSystemUIFont"/>
                <a:cs typeface="Arial"/>
              </a:rPr>
              <a:t>hoofd</a:t>
            </a:r>
            <a:r>
              <a:rPr lang="en-US" sz="2000">
                <a:solidFill>
                  <a:srgbClr val="333333"/>
                </a:solidFill>
                <a:latin typeface="AppleSystemUIFont"/>
                <a:cs typeface="Arial"/>
              </a:rPr>
              <a:t>’</a:t>
            </a:r>
            <a:endParaRPr lang="en-US" sz="2000">
              <a:latin typeface="AppleSystemUIFont"/>
              <a:cs typeface="Arial"/>
            </a:endParaRPr>
          </a:p>
          <a:p>
            <a:pPr>
              <a:lnSpc>
                <a:spcPct val="100000"/>
              </a:lnSpc>
            </a:pPr>
            <a:r>
              <a:rPr lang="en-US" sz="2000" err="1">
                <a:solidFill>
                  <a:srgbClr val="333333"/>
                </a:solidFill>
                <a:latin typeface="AppleSystemUIFont"/>
                <a:cs typeface="Arial"/>
              </a:rPr>
              <a:t>alsof</a:t>
            </a:r>
            <a:r>
              <a:rPr lang="en-US" sz="2000">
                <a:solidFill>
                  <a:srgbClr val="333333"/>
                </a:solidFill>
                <a:latin typeface="AppleSystemUIFont"/>
                <a:cs typeface="Arial"/>
              </a:rPr>
              <a:t> </a:t>
            </a:r>
            <a:r>
              <a:rPr lang="en-US" sz="2000" err="1">
                <a:solidFill>
                  <a:srgbClr val="333333"/>
                </a:solidFill>
                <a:latin typeface="AppleSystemUIFont"/>
                <a:cs typeface="Arial"/>
              </a:rPr>
              <a:t>ik</a:t>
            </a:r>
            <a:r>
              <a:rPr lang="en-US" sz="2000">
                <a:solidFill>
                  <a:srgbClr val="333333"/>
                </a:solidFill>
                <a:latin typeface="AppleSystemUIFont"/>
                <a:cs typeface="Arial"/>
              </a:rPr>
              <a:t> </a:t>
            </a:r>
            <a:r>
              <a:rPr lang="en-US" sz="2000" err="1">
                <a:solidFill>
                  <a:srgbClr val="333333"/>
                </a:solidFill>
                <a:latin typeface="AppleSystemUIFont"/>
                <a:cs typeface="Arial"/>
              </a:rPr>
              <a:t>niet</a:t>
            </a:r>
            <a:r>
              <a:rPr lang="en-US" sz="2000">
                <a:solidFill>
                  <a:srgbClr val="333333"/>
                </a:solidFill>
                <a:latin typeface="AppleSystemUIFont"/>
                <a:cs typeface="Arial"/>
              </a:rPr>
              <a:t> in </a:t>
            </a:r>
            <a:r>
              <a:rPr lang="en-US" sz="2000" err="1">
                <a:solidFill>
                  <a:srgbClr val="333333"/>
                </a:solidFill>
                <a:latin typeface="AppleSystemUIFont"/>
                <a:cs typeface="Arial"/>
              </a:rPr>
              <a:t>mijn</a:t>
            </a:r>
            <a:r>
              <a:rPr lang="en-US" sz="2000">
                <a:solidFill>
                  <a:srgbClr val="333333"/>
                </a:solidFill>
                <a:latin typeface="AppleSystemUIFont"/>
                <a:cs typeface="Arial"/>
              </a:rPr>
              <a:t> </a:t>
            </a:r>
            <a:r>
              <a:rPr lang="en-US" sz="2000" err="1">
                <a:solidFill>
                  <a:srgbClr val="333333"/>
                </a:solidFill>
                <a:latin typeface="AppleSystemUIFont"/>
                <a:cs typeface="Arial"/>
              </a:rPr>
              <a:t>lichaam</a:t>
            </a:r>
            <a:r>
              <a:rPr lang="en-US" sz="2000">
                <a:solidFill>
                  <a:srgbClr val="333333"/>
                </a:solidFill>
                <a:latin typeface="AppleSystemUIFont"/>
                <a:cs typeface="Arial"/>
              </a:rPr>
              <a:t> zit</a:t>
            </a:r>
            <a:endParaRPr lang="en-US" sz="2000">
              <a:latin typeface="AppleSystemUIFont"/>
              <a:cs typeface="Arial"/>
            </a:endParaRPr>
          </a:p>
          <a:p>
            <a:pPr>
              <a:lnSpc>
                <a:spcPct val="100000"/>
              </a:lnSpc>
            </a:pPr>
            <a:r>
              <a:rPr lang="en-US" sz="2000" err="1">
                <a:solidFill>
                  <a:srgbClr val="333333"/>
                </a:solidFill>
                <a:latin typeface="AppleSystemUIFont"/>
                <a:cs typeface="Arial"/>
              </a:rPr>
              <a:t>verdoving</a:t>
            </a:r>
            <a:r>
              <a:rPr lang="en-US" sz="2000">
                <a:solidFill>
                  <a:srgbClr val="333333"/>
                </a:solidFill>
                <a:latin typeface="AppleSystemUIFont"/>
                <a:cs typeface="Arial"/>
              </a:rPr>
              <a:t> of </a:t>
            </a:r>
            <a:r>
              <a:rPr lang="en-US" sz="2000" err="1">
                <a:solidFill>
                  <a:srgbClr val="333333"/>
                </a:solidFill>
                <a:latin typeface="AppleSystemUIFont"/>
                <a:cs typeface="Arial"/>
              </a:rPr>
              <a:t>gevoelloos</a:t>
            </a:r>
            <a:r>
              <a:rPr lang="en-US" sz="2000">
                <a:solidFill>
                  <a:srgbClr val="333333"/>
                </a:solidFill>
                <a:latin typeface="AppleSystemUIFont"/>
                <a:cs typeface="Arial"/>
              </a:rPr>
              <a:t> </a:t>
            </a:r>
            <a:r>
              <a:rPr lang="en-US" sz="2000" err="1">
                <a:solidFill>
                  <a:srgbClr val="333333"/>
                </a:solidFill>
                <a:latin typeface="AppleSystemUIFont"/>
                <a:cs typeface="Arial"/>
              </a:rPr>
              <a:t>worden</a:t>
            </a:r>
            <a:endParaRPr lang="en-US" sz="2000">
              <a:latin typeface="AppleSystemUIFont"/>
              <a:cs typeface="Arial"/>
            </a:endParaRPr>
          </a:p>
          <a:p>
            <a:pPr>
              <a:lnSpc>
                <a:spcPct val="100000"/>
              </a:lnSpc>
            </a:pPr>
            <a:r>
              <a:rPr lang="en-US" sz="2000" err="1">
                <a:solidFill>
                  <a:srgbClr val="333333"/>
                </a:solidFill>
                <a:latin typeface="AppleSystemUIFont"/>
                <a:cs typeface="Arial"/>
              </a:rPr>
              <a:t>sterke</a:t>
            </a:r>
            <a:r>
              <a:rPr lang="en-US" sz="2000">
                <a:solidFill>
                  <a:srgbClr val="333333"/>
                </a:solidFill>
                <a:latin typeface="AppleSystemUIFont"/>
                <a:cs typeface="Arial"/>
              </a:rPr>
              <a:t> </a:t>
            </a:r>
            <a:r>
              <a:rPr lang="en-US" sz="2000" err="1">
                <a:solidFill>
                  <a:srgbClr val="333333"/>
                </a:solidFill>
                <a:latin typeface="AppleSystemUIFont"/>
                <a:cs typeface="Arial"/>
              </a:rPr>
              <a:t>vermoeidheid</a:t>
            </a:r>
            <a:br>
              <a:rPr lang="nl-NL" sz="2000">
                <a:latin typeface="AppleSystemUIFont"/>
                <a:cs typeface="Arial"/>
              </a:rPr>
            </a:br>
            <a:endParaRPr lang="en-US" sz="2000">
              <a:latin typeface="Arial"/>
              <a:cs typeface="Arial"/>
            </a:endParaRPr>
          </a:p>
        </p:txBody>
      </p:sp>
      <p:sp>
        <p:nvSpPr>
          <p:cNvPr id="4" name="Tekstvak 3">
            <a:extLst>
              <a:ext uri="{FF2B5EF4-FFF2-40B4-BE49-F238E27FC236}">
                <a16:creationId xmlns:a16="http://schemas.microsoft.com/office/drawing/2014/main" id="{E99244A8-9595-715D-6C0B-5669BA1C2DB9}"/>
              </a:ext>
            </a:extLst>
          </p:cNvPr>
          <p:cNvSpPr txBox="1"/>
          <p:nvPr/>
        </p:nvSpPr>
        <p:spPr>
          <a:xfrm>
            <a:off x="5793619" y="1923142"/>
            <a:ext cx="5781523" cy="46063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Sans-Serif"/>
              <a:buChar char="•"/>
            </a:pPr>
            <a:r>
              <a:rPr lang="nl-NL" sz="2000">
                <a:solidFill>
                  <a:srgbClr val="333333"/>
                </a:solidFill>
                <a:latin typeface="AppleSystemUIFont"/>
                <a:cs typeface="Arial"/>
              </a:rPr>
              <a:t>'leeg' zijn</a:t>
            </a:r>
            <a:endParaRPr lang="en-US" sz="2000">
              <a:solidFill>
                <a:srgbClr val="000000"/>
              </a:solidFill>
              <a:latin typeface="AppleSystemUIFont"/>
              <a:cs typeface="Arial"/>
            </a:endParaRPr>
          </a:p>
          <a:p>
            <a:pPr marL="342900" indent="-342900">
              <a:lnSpc>
                <a:spcPct val="150000"/>
              </a:lnSpc>
              <a:buFont typeface="Arial,Sans-Serif"/>
              <a:buChar char="•"/>
            </a:pPr>
            <a:r>
              <a:rPr lang="nl-NL" sz="2000">
                <a:solidFill>
                  <a:srgbClr val="333333"/>
                </a:solidFill>
                <a:latin typeface="AppleSystemUIFont"/>
                <a:cs typeface="Arial"/>
              </a:rPr>
              <a:t>staren zonder iets te zien</a:t>
            </a:r>
            <a:endParaRPr lang="en-US" sz="2000">
              <a:latin typeface="AppleSystemUIFont"/>
              <a:cs typeface="Arial"/>
            </a:endParaRPr>
          </a:p>
          <a:p>
            <a:pPr marL="342900" indent="-342900">
              <a:lnSpc>
                <a:spcPct val="150000"/>
              </a:lnSpc>
              <a:buFont typeface="Arial,Sans-Serif"/>
              <a:buChar char="•"/>
            </a:pPr>
            <a:r>
              <a:rPr lang="nl-NL" sz="2000">
                <a:solidFill>
                  <a:srgbClr val="333333"/>
                </a:solidFill>
                <a:latin typeface="AppleSystemUIFont"/>
                <a:cs typeface="Arial"/>
              </a:rPr>
              <a:t>mijn lichaam niet meer voelen</a:t>
            </a:r>
            <a:endParaRPr lang="en-US" sz="2000">
              <a:latin typeface="AppleSystemUIFont"/>
              <a:cs typeface="Arial"/>
            </a:endParaRPr>
          </a:p>
          <a:p>
            <a:pPr marL="342900" indent="-342900">
              <a:lnSpc>
                <a:spcPct val="150000"/>
              </a:lnSpc>
              <a:buFont typeface="Arial,Sans-Serif"/>
              <a:buChar char="•"/>
            </a:pPr>
            <a:r>
              <a:rPr lang="nl-NL" sz="2000">
                <a:solidFill>
                  <a:srgbClr val="333333"/>
                </a:solidFill>
                <a:latin typeface="AppleSystemUIFont"/>
                <a:cs typeface="Arial"/>
              </a:rPr>
              <a:t>niet meer reageren</a:t>
            </a:r>
            <a:endParaRPr lang="en-US" sz="2000">
              <a:latin typeface="AppleSystemUIFont"/>
              <a:cs typeface="Arial"/>
            </a:endParaRPr>
          </a:p>
          <a:p>
            <a:pPr marL="342900" indent="-342900">
              <a:lnSpc>
                <a:spcPct val="150000"/>
              </a:lnSpc>
              <a:buFont typeface="Arial,Sans-Serif"/>
              <a:buChar char="•"/>
            </a:pPr>
            <a:r>
              <a:rPr lang="nl-NL" sz="2000">
                <a:solidFill>
                  <a:srgbClr val="333333"/>
                </a:solidFill>
                <a:latin typeface="AppleSystemUIFont"/>
                <a:cs typeface="Arial"/>
              </a:rPr>
              <a:t>ineen duiken</a:t>
            </a:r>
            <a:endParaRPr lang="en-US" sz="2000">
              <a:latin typeface="AppleSystemUIFont"/>
              <a:cs typeface="Arial"/>
            </a:endParaRPr>
          </a:p>
          <a:p>
            <a:pPr marL="342900" indent="-342900">
              <a:lnSpc>
                <a:spcPct val="150000"/>
              </a:lnSpc>
              <a:buFont typeface="Arial,Sans-Serif"/>
              <a:buChar char="•"/>
            </a:pPr>
            <a:r>
              <a:rPr lang="nl-NL" sz="2000">
                <a:solidFill>
                  <a:srgbClr val="333333"/>
                </a:solidFill>
                <a:latin typeface="AppleSystemUIFont"/>
                <a:cs typeface="Arial"/>
              </a:rPr>
              <a:t>duizelig of slap</a:t>
            </a:r>
            <a:endParaRPr lang="en-US" sz="2000">
              <a:latin typeface="AppleSystemUIFont"/>
              <a:cs typeface="Arial"/>
            </a:endParaRPr>
          </a:p>
          <a:p>
            <a:pPr marL="342900" indent="-342900">
              <a:lnSpc>
                <a:spcPct val="150000"/>
              </a:lnSpc>
              <a:buFont typeface="Arial,Sans-Serif"/>
              <a:buChar char="•"/>
            </a:pPr>
            <a:r>
              <a:rPr lang="nl-NL" sz="2000">
                <a:solidFill>
                  <a:srgbClr val="333333"/>
                </a:solidFill>
                <a:latin typeface="AppleSystemUIFont"/>
                <a:cs typeface="Arial"/>
              </a:rPr>
              <a:t>geen grond meer onder de voeten hebben (duizelingen)</a:t>
            </a:r>
            <a:endParaRPr lang="en-US" sz="2000">
              <a:latin typeface="AppleSystemUIFont"/>
              <a:cs typeface="Arial"/>
            </a:endParaRPr>
          </a:p>
          <a:p>
            <a:pPr marL="285750" indent="-285750">
              <a:lnSpc>
                <a:spcPct val="150000"/>
              </a:lnSpc>
              <a:buFont typeface="Arial"/>
              <a:buChar char="•"/>
            </a:pPr>
            <a:endParaRPr lang="nl-NL">
              <a:latin typeface="PT Sans"/>
              <a:cs typeface="Arial"/>
            </a:endParaRPr>
          </a:p>
          <a:p>
            <a:pPr marL="285750" indent="-285750">
              <a:lnSpc>
                <a:spcPct val="90000"/>
              </a:lnSpc>
              <a:spcBef>
                <a:spcPts val="1000"/>
              </a:spcBef>
              <a:buFont typeface="Arial"/>
              <a:buChar char="•"/>
            </a:pPr>
            <a:endParaRPr lang="nl-NL" sz="2000">
              <a:latin typeface="AppleSystemUIFont"/>
              <a:cs typeface="Arial"/>
            </a:endParaRPr>
          </a:p>
        </p:txBody>
      </p:sp>
    </p:spTree>
    <p:extLst>
      <p:ext uri="{BB962C8B-B14F-4D97-AF65-F5344CB8AC3E}">
        <p14:creationId xmlns:p14="http://schemas.microsoft.com/office/powerpoint/2010/main" val="1054988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1BDA80-1156-190B-B23F-F3C933273E7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8AA6D-C280-E94A-6E5D-222AA98B5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4C16B2D-F6F6-82AC-A7E8-E5FF0E0168B5}"/>
              </a:ext>
            </a:extLst>
          </p:cNvPr>
          <p:cNvSpPr>
            <a:spLocks noGrp="1"/>
          </p:cNvSpPr>
          <p:nvPr>
            <p:ph type="title"/>
          </p:nvPr>
        </p:nvSpPr>
        <p:spPr>
          <a:xfrm>
            <a:off x="838200" y="365125"/>
            <a:ext cx="10515600" cy="1325563"/>
          </a:xfrm>
        </p:spPr>
        <p:txBody>
          <a:bodyPr>
            <a:normAutofit/>
          </a:bodyPr>
          <a:lstStyle/>
          <a:p>
            <a:r>
              <a:rPr lang="nl-NL" sz="5200">
                <a:ea typeface="Calibri Light"/>
                <a:cs typeface="Calibri Light"/>
              </a:rPr>
              <a:t>Signalen van normale spanning? </a:t>
            </a:r>
          </a:p>
          <a:p>
            <a:endParaRPr lang="nl-NL" sz="5400">
              <a:ea typeface="Calibri Light"/>
              <a:cs typeface="Calibri Light"/>
            </a:endParaRPr>
          </a:p>
        </p:txBody>
      </p:sp>
      <p:sp>
        <p:nvSpPr>
          <p:cNvPr id="10" name="sketch line">
            <a:extLst>
              <a:ext uri="{FF2B5EF4-FFF2-40B4-BE49-F238E27FC236}">
                <a16:creationId xmlns:a16="http://schemas.microsoft.com/office/drawing/2014/main" id="{076CD103-EC72-0608-A4C1-21EF8A727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B388681-3C75-BA19-FDDC-6532BC3BEB6C}"/>
              </a:ext>
            </a:extLst>
          </p:cNvPr>
          <p:cNvSpPr>
            <a:spLocks noGrp="1"/>
          </p:cNvSpPr>
          <p:nvPr>
            <p:ph idx="1"/>
          </p:nvPr>
        </p:nvSpPr>
        <p:spPr>
          <a:xfrm>
            <a:off x="838200" y="2135003"/>
            <a:ext cx="4951791" cy="4251960"/>
          </a:xfrm>
        </p:spPr>
        <p:txBody>
          <a:bodyPr vert="horz" lIns="91440" tIns="45720" rIns="91440" bIns="45720" rtlCol="0" anchor="t">
            <a:noAutofit/>
          </a:bodyPr>
          <a:lstStyle/>
          <a:p>
            <a:pPr>
              <a:lnSpc>
                <a:spcPct val="100000"/>
              </a:lnSpc>
            </a:pPr>
            <a:endParaRPr lang="nl-NL" sz="2000">
              <a:latin typeface="AppleSystemUIFont"/>
              <a:cs typeface="Arial"/>
            </a:endParaRPr>
          </a:p>
          <a:p>
            <a:pPr>
              <a:lnSpc>
                <a:spcPct val="100000"/>
              </a:lnSpc>
            </a:pPr>
            <a:r>
              <a:rPr lang="en-US" sz="2000" err="1">
                <a:solidFill>
                  <a:srgbClr val="333333"/>
                </a:solidFill>
                <a:latin typeface="AppleSystemUIFont"/>
                <a:cs typeface="Arial"/>
              </a:rPr>
              <a:t>rustige</a:t>
            </a:r>
            <a:r>
              <a:rPr lang="en-US" sz="2000">
                <a:solidFill>
                  <a:srgbClr val="333333"/>
                </a:solidFill>
                <a:latin typeface="AppleSystemUIFont"/>
                <a:cs typeface="Arial"/>
              </a:rPr>
              <a:t> </a:t>
            </a:r>
            <a:r>
              <a:rPr lang="en-US" sz="2000" err="1">
                <a:solidFill>
                  <a:srgbClr val="333333"/>
                </a:solidFill>
                <a:latin typeface="AppleSystemUIFont"/>
                <a:cs typeface="Arial"/>
              </a:rPr>
              <a:t>ademhaling</a:t>
            </a:r>
            <a:endParaRPr lang="en-US" sz="2000">
              <a:solidFill>
                <a:srgbClr val="000000"/>
              </a:solidFill>
              <a:latin typeface="AppleSystemUIFont"/>
              <a:cs typeface="Arial"/>
            </a:endParaRPr>
          </a:p>
          <a:p>
            <a:pPr>
              <a:lnSpc>
                <a:spcPct val="100000"/>
              </a:lnSpc>
            </a:pPr>
            <a:r>
              <a:rPr lang="en-US" sz="2000" err="1">
                <a:solidFill>
                  <a:srgbClr val="333333"/>
                </a:solidFill>
                <a:latin typeface="AppleSystemUIFont"/>
                <a:cs typeface="Arial"/>
              </a:rPr>
              <a:t>een</a:t>
            </a:r>
            <a:r>
              <a:rPr lang="en-US" sz="2000">
                <a:solidFill>
                  <a:srgbClr val="333333"/>
                </a:solidFill>
                <a:latin typeface="AppleSystemUIFont"/>
                <a:cs typeface="Arial"/>
              </a:rPr>
              <a:t> </a:t>
            </a:r>
            <a:r>
              <a:rPr lang="en-US" sz="2000" err="1">
                <a:solidFill>
                  <a:srgbClr val="333333"/>
                </a:solidFill>
                <a:latin typeface="AppleSystemUIFont"/>
                <a:cs typeface="Arial"/>
              </a:rPr>
              <a:t>kalme</a:t>
            </a:r>
            <a:r>
              <a:rPr lang="en-US" sz="2000">
                <a:solidFill>
                  <a:srgbClr val="333333"/>
                </a:solidFill>
                <a:latin typeface="AppleSystemUIFont"/>
                <a:cs typeface="Arial"/>
              </a:rPr>
              <a:t> </a:t>
            </a:r>
            <a:r>
              <a:rPr lang="en-US" sz="2000" err="1">
                <a:solidFill>
                  <a:srgbClr val="333333"/>
                </a:solidFill>
                <a:latin typeface="AppleSystemUIFont"/>
                <a:cs typeface="Arial"/>
              </a:rPr>
              <a:t>hartslag</a:t>
            </a:r>
            <a:endParaRPr lang="en-US" sz="2000">
              <a:solidFill>
                <a:srgbClr val="000000"/>
              </a:solidFill>
              <a:latin typeface="AppleSystemUIFont"/>
              <a:cs typeface="Arial"/>
            </a:endParaRPr>
          </a:p>
          <a:p>
            <a:pPr>
              <a:lnSpc>
                <a:spcPct val="100000"/>
              </a:lnSpc>
            </a:pPr>
            <a:r>
              <a:rPr lang="en-US" sz="2000" err="1">
                <a:solidFill>
                  <a:srgbClr val="333333"/>
                </a:solidFill>
                <a:latin typeface="AppleSystemUIFont"/>
                <a:cs typeface="Arial"/>
              </a:rPr>
              <a:t>ontspannen</a:t>
            </a:r>
            <a:r>
              <a:rPr lang="en-US" sz="2000">
                <a:solidFill>
                  <a:srgbClr val="333333"/>
                </a:solidFill>
                <a:latin typeface="AppleSystemUIFont"/>
                <a:cs typeface="Arial"/>
              </a:rPr>
              <a:t> </a:t>
            </a:r>
            <a:r>
              <a:rPr lang="en-US" sz="2000" err="1">
                <a:solidFill>
                  <a:srgbClr val="333333"/>
                </a:solidFill>
                <a:latin typeface="AppleSystemUIFont"/>
                <a:cs typeface="Arial"/>
              </a:rPr>
              <a:t>spieren</a:t>
            </a:r>
            <a:endParaRPr lang="en-US" sz="2000">
              <a:latin typeface="AppleSystemUIFont"/>
              <a:cs typeface="Arial"/>
            </a:endParaRPr>
          </a:p>
          <a:p>
            <a:pPr>
              <a:lnSpc>
                <a:spcPct val="100000"/>
              </a:lnSpc>
            </a:pPr>
            <a:r>
              <a:rPr lang="en-US" sz="2000" err="1">
                <a:solidFill>
                  <a:srgbClr val="333333"/>
                </a:solidFill>
                <a:latin typeface="AppleSystemUIFont"/>
                <a:cs typeface="Arial"/>
              </a:rPr>
              <a:t>ontspannen</a:t>
            </a:r>
            <a:r>
              <a:rPr lang="en-US" sz="2000">
                <a:solidFill>
                  <a:srgbClr val="333333"/>
                </a:solidFill>
                <a:latin typeface="AppleSystemUIFont"/>
                <a:cs typeface="Arial"/>
              </a:rPr>
              <a:t> </a:t>
            </a:r>
            <a:r>
              <a:rPr lang="en-US" sz="2000" err="1">
                <a:solidFill>
                  <a:srgbClr val="333333"/>
                </a:solidFill>
                <a:latin typeface="AppleSystemUIFont"/>
                <a:cs typeface="Arial"/>
              </a:rPr>
              <a:t>kaken</a:t>
            </a:r>
            <a:endParaRPr lang="en-US" sz="2000">
              <a:solidFill>
                <a:srgbClr val="000000"/>
              </a:solidFill>
              <a:latin typeface="AppleSystemUIFont"/>
              <a:cs typeface="Arial"/>
            </a:endParaRPr>
          </a:p>
          <a:p>
            <a:pPr>
              <a:lnSpc>
                <a:spcPct val="100000"/>
              </a:lnSpc>
            </a:pPr>
            <a:r>
              <a:rPr lang="en-US" sz="2000" err="1">
                <a:solidFill>
                  <a:srgbClr val="333333"/>
                </a:solidFill>
                <a:latin typeface="AppleSystemUIFont"/>
                <a:cs typeface="Arial"/>
              </a:rPr>
              <a:t>een</a:t>
            </a:r>
            <a:r>
              <a:rPr lang="en-US" sz="2000">
                <a:solidFill>
                  <a:srgbClr val="333333"/>
                </a:solidFill>
                <a:latin typeface="AppleSystemUIFont"/>
                <a:cs typeface="Arial"/>
              </a:rPr>
              <a:t> </a:t>
            </a:r>
            <a:r>
              <a:rPr lang="en-US" sz="2000" err="1">
                <a:solidFill>
                  <a:srgbClr val="333333"/>
                </a:solidFill>
                <a:latin typeface="AppleSystemUIFont"/>
                <a:cs typeface="Arial"/>
              </a:rPr>
              <a:t>helder</a:t>
            </a:r>
            <a:r>
              <a:rPr lang="en-US" sz="2000">
                <a:solidFill>
                  <a:srgbClr val="333333"/>
                </a:solidFill>
                <a:latin typeface="AppleSystemUIFont"/>
                <a:cs typeface="Arial"/>
              </a:rPr>
              <a:t> </a:t>
            </a:r>
            <a:r>
              <a:rPr lang="en-US" sz="2000" err="1">
                <a:solidFill>
                  <a:srgbClr val="333333"/>
                </a:solidFill>
                <a:latin typeface="AppleSystemUIFont"/>
                <a:cs typeface="Arial"/>
              </a:rPr>
              <a:t>hoofd</a:t>
            </a:r>
            <a:endParaRPr lang="en-US" sz="2000">
              <a:latin typeface="AppleSystemUIFont"/>
              <a:cs typeface="Arial"/>
            </a:endParaRPr>
          </a:p>
          <a:p>
            <a:pPr>
              <a:lnSpc>
                <a:spcPct val="100000"/>
              </a:lnSpc>
            </a:pPr>
            <a:r>
              <a:rPr lang="en-US" sz="2000" err="1">
                <a:solidFill>
                  <a:srgbClr val="333333"/>
                </a:solidFill>
                <a:latin typeface="AppleSystemUIFont"/>
                <a:cs typeface="Arial"/>
              </a:rPr>
              <a:t>kriebels</a:t>
            </a:r>
            <a:r>
              <a:rPr lang="en-US" sz="2000">
                <a:solidFill>
                  <a:srgbClr val="333333"/>
                </a:solidFill>
                <a:latin typeface="AppleSystemUIFont"/>
                <a:cs typeface="Arial"/>
              </a:rPr>
              <a:t> in </a:t>
            </a:r>
            <a:r>
              <a:rPr lang="en-US" sz="2000" err="1">
                <a:solidFill>
                  <a:srgbClr val="333333"/>
                </a:solidFill>
                <a:latin typeface="AppleSystemUIFont"/>
                <a:cs typeface="Arial"/>
              </a:rPr>
              <a:t>mijn</a:t>
            </a:r>
            <a:r>
              <a:rPr lang="en-US" sz="2000">
                <a:solidFill>
                  <a:srgbClr val="333333"/>
                </a:solidFill>
                <a:latin typeface="AppleSystemUIFont"/>
                <a:cs typeface="Arial"/>
              </a:rPr>
              <a:t> </a:t>
            </a:r>
            <a:r>
              <a:rPr lang="en-US" sz="2000" err="1">
                <a:solidFill>
                  <a:srgbClr val="333333"/>
                </a:solidFill>
                <a:latin typeface="AppleSystemUIFont"/>
                <a:cs typeface="Arial"/>
              </a:rPr>
              <a:t>buik</a:t>
            </a:r>
            <a:r>
              <a:rPr lang="en-US" sz="2000">
                <a:solidFill>
                  <a:srgbClr val="333333"/>
                </a:solidFill>
                <a:latin typeface="AppleSystemUIFont"/>
                <a:cs typeface="Arial"/>
              </a:rPr>
              <a:t> </a:t>
            </a:r>
            <a:r>
              <a:rPr lang="en-US" sz="2000" err="1">
                <a:solidFill>
                  <a:srgbClr val="333333"/>
                </a:solidFill>
                <a:latin typeface="AppleSystemUIFont"/>
                <a:cs typeface="Arial"/>
              </a:rPr>
              <a:t>hebben</a:t>
            </a:r>
            <a:endParaRPr lang="en-US" sz="2000">
              <a:latin typeface="AppleSystemUIFont"/>
              <a:cs typeface="Arial"/>
            </a:endParaRPr>
          </a:p>
          <a:p>
            <a:pPr>
              <a:lnSpc>
                <a:spcPct val="100000"/>
              </a:lnSpc>
            </a:pPr>
            <a:r>
              <a:rPr lang="en-US" sz="2000">
                <a:solidFill>
                  <a:srgbClr val="333333"/>
                </a:solidFill>
                <a:latin typeface="AppleSystemUIFont"/>
                <a:cs typeface="Arial"/>
              </a:rPr>
              <a:t>me </a:t>
            </a:r>
            <a:r>
              <a:rPr lang="en-US" sz="2000" err="1">
                <a:solidFill>
                  <a:srgbClr val="333333"/>
                </a:solidFill>
                <a:latin typeface="AppleSystemUIFont"/>
                <a:cs typeface="Arial"/>
              </a:rPr>
              <a:t>goed</a:t>
            </a:r>
            <a:r>
              <a:rPr lang="en-US" sz="2000">
                <a:solidFill>
                  <a:srgbClr val="333333"/>
                </a:solidFill>
                <a:latin typeface="AppleSystemUIFont"/>
                <a:cs typeface="Arial"/>
              </a:rPr>
              <a:t> </a:t>
            </a:r>
            <a:r>
              <a:rPr lang="en-US" sz="2000" err="1">
                <a:solidFill>
                  <a:srgbClr val="333333"/>
                </a:solidFill>
                <a:latin typeface="AppleSystemUIFont"/>
                <a:cs typeface="Arial"/>
              </a:rPr>
              <a:t>kunnen</a:t>
            </a:r>
            <a:r>
              <a:rPr lang="en-US" sz="2000">
                <a:solidFill>
                  <a:srgbClr val="333333"/>
                </a:solidFill>
                <a:latin typeface="AppleSystemUIFont"/>
                <a:cs typeface="Arial"/>
              </a:rPr>
              <a:t> </a:t>
            </a:r>
            <a:r>
              <a:rPr lang="en-US" sz="2000" err="1">
                <a:solidFill>
                  <a:srgbClr val="333333"/>
                </a:solidFill>
                <a:latin typeface="AppleSystemUIFont"/>
                <a:cs typeface="Arial"/>
              </a:rPr>
              <a:t>concentreren</a:t>
            </a:r>
            <a:br>
              <a:rPr lang="nl-NL" sz="2000">
                <a:latin typeface="AppleSystemUIFont"/>
                <a:cs typeface="Arial"/>
              </a:rPr>
            </a:br>
            <a:endParaRPr lang="en-US" sz="2000">
              <a:latin typeface="Arial"/>
              <a:cs typeface="Arial"/>
            </a:endParaRPr>
          </a:p>
        </p:txBody>
      </p:sp>
      <p:sp>
        <p:nvSpPr>
          <p:cNvPr id="4" name="Tekstvak 3">
            <a:extLst>
              <a:ext uri="{FF2B5EF4-FFF2-40B4-BE49-F238E27FC236}">
                <a16:creationId xmlns:a16="http://schemas.microsoft.com/office/drawing/2014/main" id="{5E1EADBA-7303-94A5-C671-74A67A61AD45}"/>
              </a:ext>
            </a:extLst>
          </p:cNvPr>
          <p:cNvSpPr txBox="1"/>
          <p:nvPr/>
        </p:nvSpPr>
        <p:spPr>
          <a:xfrm>
            <a:off x="5793619" y="1923142"/>
            <a:ext cx="5781523" cy="44678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endParaRPr lang="nl-NL" sz="2000">
              <a:solidFill>
                <a:srgbClr val="333333"/>
              </a:solidFill>
              <a:latin typeface="AppleSystemUIFont"/>
              <a:cs typeface="Arial"/>
            </a:endParaRPr>
          </a:p>
          <a:p>
            <a:pPr marL="285750" indent="-285750">
              <a:lnSpc>
                <a:spcPct val="150000"/>
              </a:lnSpc>
              <a:buFont typeface="Arial,Sans-Serif"/>
              <a:buChar char="•"/>
            </a:pPr>
            <a:r>
              <a:rPr lang="nl-NL" sz="2000">
                <a:solidFill>
                  <a:srgbClr val="333333"/>
                </a:solidFill>
                <a:latin typeface="AppleSystemUIFont"/>
                <a:cs typeface="Arial"/>
              </a:rPr>
              <a:t>spanning kunnen hanteren</a:t>
            </a:r>
            <a:endParaRPr lang="nl-NL" sz="2000">
              <a:solidFill>
                <a:srgbClr val="000000"/>
              </a:solidFill>
              <a:latin typeface="AppleSystemUIFont"/>
              <a:cs typeface="Arial"/>
            </a:endParaRPr>
          </a:p>
          <a:p>
            <a:pPr marL="285750" indent="-285750">
              <a:lnSpc>
                <a:spcPct val="150000"/>
              </a:lnSpc>
              <a:buFont typeface="Arial,Sans-Serif"/>
              <a:buChar char="•"/>
            </a:pPr>
            <a:r>
              <a:rPr lang="nl-NL" sz="2000">
                <a:solidFill>
                  <a:srgbClr val="333333"/>
                </a:solidFill>
                <a:latin typeface="AppleSystemUIFont"/>
                <a:cs typeface="Arial"/>
              </a:rPr>
              <a:t>het gevoel 'mezelf' te zijn</a:t>
            </a:r>
            <a:endParaRPr lang="en-US" sz="2000">
              <a:solidFill>
                <a:srgbClr val="000000"/>
              </a:solidFill>
              <a:latin typeface="AppleSystemUIFont"/>
              <a:cs typeface="Arial"/>
            </a:endParaRPr>
          </a:p>
          <a:p>
            <a:pPr marL="285750" indent="-285750">
              <a:lnSpc>
                <a:spcPct val="150000"/>
              </a:lnSpc>
              <a:buFont typeface="Arial,Sans-Serif"/>
              <a:buChar char="•"/>
            </a:pPr>
            <a:r>
              <a:rPr lang="nl-NL" sz="2000">
                <a:solidFill>
                  <a:srgbClr val="333333"/>
                </a:solidFill>
                <a:latin typeface="AppleSystemUIFont"/>
                <a:cs typeface="Arial"/>
              </a:rPr>
              <a:t>mijn grenzen kunnen aangeven</a:t>
            </a:r>
            <a:endParaRPr lang="en-US" sz="2000">
              <a:latin typeface="AppleSystemUIFont"/>
              <a:cs typeface="Arial"/>
            </a:endParaRPr>
          </a:p>
          <a:p>
            <a:pPr marL="285750" indent="-285750">
              <a:lnSpc>
                <a:spcPct val="150000"/>
              </a:lnSpc>
              <a:buFont typeface="Arial,Sans-Serif"/>
              <a:buChar char="•"/>
            </a:pPr>
            <a:r>
              <a:rPr lang="nl-NL" sz="2000">
                <a:solidFill>
                  <a:srgbClr val="333333"/>
                </a:solidFill>
                <a:latin typeface="AppleSystemUIFont"/>
                <a:cs typeface="Arial"/>
              </a:rPr>
              <a:t>open staan voor contact</a:t>
            </a:r>
            <a:endParaRPr lang="en-US" sz="2000">
              <a:latin typeface="AppleSystemUIFont"/>
              <a:cs typeface="Arial"/>
            </a:endParaRPr>
          </a:p>
          <a:p>
            <a:pPr marL="285750" indent="-285750">
              <a:lnSpc>
                <a:spcPct val="150000"/>
              </a:lnSpc>
              <a:buFont typeface="Arial,Sans-Serif"/>
              <a:buChar char="•"/>
            </a:pPr>
            <a:r>
              <a:rPr lang="nl-NL" sz="2000">
                <a:solidFill>
                  <a:srgbClr val="333333"/>
                </a:solidFill>
                <a:latin typeface="AppleSystemUIFont"/>
                <a:cs typeface="Arial"/>
              </a:rPr>
              <a:t>met kleine tegenslagen kunnen omgaan</a:t>
            </a:r>
            <a:endParaRPr lang="en-US" sz="2000">
              <a:latin typeface="AppleSystemUIFont"/>
              <a:cs typeface="Arial"/>
            </a:endParaRPr>
          </a:p>
          <a:p>
            <a:pPr marL="285750" indent="-285750">
              <a:lnSpc>
                <a:spcPct val="150000"/>
              </a:lnSpc>
              <a:buFont typeface="Arial,Sans-Serif"/>
              <a:buChar char="•"/>
            </a:pPr>
            <a:r>
              <a:rPr lang="nl-NL" sz="2000">
                <a:solidFill>
                  <a:srgbClr val="333333"/>
                </a:solidFill>
                <a:latin typeface="AppleSystemUIFont"/>
                <a:cs typeface="Arial"/>
              </a:rPr>
              <a:t>mijn doel kunnen nastreven</a:t>
            </a:r>
            <a:endParaRPr lang="en-US" sz="2000">
              <a:latin typeface="AppleSystemUIFont"/>
              <a:cs typeface="Arial"/>
            </a:endParaRPr>
          </a:p>
          <a:p>
            <a:pPr marL="285750" indent="-285750">
              <a:lnSpc>
                <a:spcPct val="150000"/>
              </a:lnSpc>
              <a:buFont typeface="Arial,Sans-Serif"/>
              <a:buChar char="•"/>
            </a:pPr>
            <a:r>
              <a:rPr lang="nl-NL" sz="2000">
                <a:solidFill>
                  <a:srgbClr val="333333"/>
                </a:solidFill>
                <a:latin typeface="AppleSystemUIFont"/>
                <a:cs typeface="Arial"/>
              </a:rPr>
              <a:t>mij goed in mijn vel voelen</a:t>
            </a:r>
            <a:endParaRPr lang="en-US" sz="2000">
              <a:latin typeface="AppleSystemUIFont"/>
            </a:endParaRPr>
          </a:p>
          <a:p>
            <a:pPr marL="285750" indent="-285750">
              <a:buFont typeface="Arial"/>
              <a:buChar char="•"/>
            </a:pPr>
            <a:endParaRPr lang="nl-NL">
              <a:latin typeface="PT Sans"/>
              <a:cs typeface="Arial"/>
            </a:endParaRPr>
          </a:p>
          <a:p>
            <a:pPr marL="285750" indent="-285750">
              <a:lnSpc>
                <a:spcPct val="90000"/>
              </a:lnSpc>
              <a:spcBef>
                <a:spcPts val="1000"/>
              </a:spcBef>
              <a:buFont typeface="Arial"/>
              <a:buChar char="•"/>
            </a:pPr>
            <a:endParaRPr lang="nl-NL" sz="2000">
              <a:latin typeface="AppleSystemUIFont"/>
              <a:cs typeface="Arial"/>
            </a:endParaRPr>
          </a:p>
        </p:txBody>
      </p:sp>
    </p:spTree>
    <p:extLst>
      <p:ext uri="{BB962C8B-B14F-4D97-AF65-F5344CB8AC3E}">
        <p14:creationId xmlns:p14="http://schemas.microsoft.com/office/powerpoint/2010/main" val="918356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CC5646-06F2-DD61-3E65-12A146470E8C}"/>
              </a:ext>
            </a:extLst>
          </p:cNvPr>
          <p:cNvSpPr>
            <a:spLocks noGrp="1"/>
          </p:cNvSpPr>
          <p:nvPr>
            <p:ph type="title"/>
          </p:nvPr>
        </p:nvSpPr>
        <p:spPr>
          <a:xfrm>
            <a:off x="630936" y="640080"/>
            <a:ext cx="4818888" cy="1481328"/>
          </a:xfrm>
        </p:spPr>
        <p:txBody>
          <a:bodyPr anchor="b">
            <a:normAutofit/>
          </a:bodyPr>
          <a:lstStyle/>
          <a:p>
            <a:r>
              <a:rPr lang="nl-NL" sz="5000">
                <a:ea typeface="Calibri Light"/>
                <a:cs typeface="Calibri Light"/>
              </a:rPr>
              <a:t>2. Gevoelens benoemen</a:t>
            </a:r>
            <a:endParaRPr lang="nl-NL" sz="5000"/>
          </a:p>
        </p:txBody>
      </p:sp>
      <p:sp>
        <p:nvSpPr>
          <p:cNvPr id="2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DEA7D6A-8671-BB27-6362-4A06831FE72F}"/>
              </a:ext>
            </a:extLst>
          </p:cNvPr>
          <p:cNvSpPr>
            <a:spLocks noGrp="1"/>
          </p:cNvSpPr>
          <p:nvPr>
            <p:ph idx="1"/>
          </p:nvPr>
        </p:nvSpPr>
        <p:spPr>
          <a:xfrm>
            <a:off x="630936" y="2660904"/>
            <a:ext cx="4818888" cy="3547872"/>
          </a:xfrm>
        </p:spPr>
        <p:txBody>
          <a:bodyPr vert="horz" lIns="91440" tIns="45720" rIns="91440" bIns="45720" rtlCol="0" anchor="t">
            <a:normAutofit/>
          </a:bodyPr>
          <a:lstStyle/>
          <a:p>
            <a:pPr marL="0" indent="0">
              <a:buNone/>
            </a:pPr>
            <a:endParaRPr lang="nl-NL" sz="1700">
              <a:ea typeface="Calibri" panose="020F0502020204030204"/>
              <a:cs typeface="Calibri" panose="020F0502020204030204"/>
            </a:endParaRPr>
          </a:p>
          <a:p>
            <a:endParaRPr lang="nl-NL" sz="1700">
              <a:ea typeface="Calibri" panose="020F0502020204030204"/>
              <a:cs typeface="Calibri" panose="020F0502020204030204"/>
            </a:endParaRPr>
          </a:p>
        </p:txBody>
      </p:sp>
      <p:pic>
        <p:nvPicPr>
          <p:cNvPr id="4" name="Afbeelding 3" descr="Afbeelding met tekst, schermopname, nummer, document&#10;&#10;Door AI gegenereerde inhoud is mogelijk onjuist.">
            <a:extLst>
              <a:ext uri="{FF2B5EF4-FFF2-40B4-BE49-F238E27FC236}">
                <a16:creationId xmlns:a16="http://schemas.microsoft.com/office/drawing/2014/main" id="{FC6E774A-2429-652B-C424-C7B814526321}"/>
              </a:ext>
            </a:extLst>
          </p:cNvPr>
          <p:cNvPicPr>
            <a:picLocks noChangeAspect="1"/>
          </p:cNvPicPr>
          <p:nvPr/>
        </p:nvPicPr>
        <p:blipFill>
          <a:blip r:embed="rId3"/>
          <a:srcRect b="1403"/>
          <a:stretch/>
        </p:blipFill>
        <p:spPr>
          <a:xfrm>
            <a:off x="6240358" y="640080"/>
            <a:ext cx="5176347" cy="5577840"/>
          </a:xfrm>
          <a:prstGeom prst="rect">
            <a:avLst/>
          </a:prstGeom>
        </p:spPr>
      </p:pic>
      <p:sp>
        <p:nvSpPr>
          <p:cNvPr id="5" name="Tekstvak 4">
            <a:extLst>
              <a:ext uri="{FF2B5EF4-FFF2-40B4-BE49-F238E27FC236}">
                <a16:creationId xmlns:a16="http://schemas.microsoft.com/office/drawing/2014/main" id="{EC2ACEF9-08A3-087A-8EBE-D0C7517A0372}"/>
              </a:ext>
            </a:extLst>
          </p:cNvPr>
          <p:cNvSpPr txBox="1"/>
          <p:nvPr/>
        </p:nvSpPr>
        <p:spPr>
          <a:xfrm>
            <a:off x="1021582" y="3349450"/>
            <a:ext cx="41700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a:ea typeface="Calibri"/>
                <a:cs typeface="Calibri"/>
              </a:rPr>
              <a:t>Noteer welke emoties</a:t>
            </a:r>
            <a:endParaRPr lang="nl-NL"/>
          </a:p>
          <a:p>
            <a:pPr marL="285750" indent="-285750">
              <a:buFont typeface="Calibri"/>
              <a:buChar char="-"/>
            </a:pPr>
            <a:r>
              <a:rPr lang="nl-NL">
                <a:ea typeface="Calibri"/>
                <a:cs typeface="Calibri"/>
              </a:rPr>
              <a:t>Waarmee had het te maken? </a:t>
            </a:r>
          </a:p>
          <a:p>
            <a:pPr marL="285750" indent="-285750">
              <a:buFont typeface="Calibri"/>
              <a:buChar char="-"/>
            </a:pPr>
            <a:r>
              <a:rPr lang="nl-NL">
                <a:ea typeface="Calibri"/>
                <a:cs typeface="Calibri"/>
              </a:rPr>
              <a:t>Zie je een patroon (herhaling)? </a:t>
            </a:r>
          </a:p>
          <a:p>
            <a:pPr marL="285750" indent="-285750">
              <a:buFont typeface="Calibri"/>
              <a:buChar char="-"/>
            </a:pPr>
            <a:r>
              <a:rPr lang="nl-NL">
                <a:ea typeface="Calibri"/>
                <a:cs typeface="Calibri"/>
              </a:rPr>
              <a:t>Zijn er situaties of mensen die bepaalde emoties oproepen? </a:t>
            </a:r>
          </a:p>
        </p:txBody>
      </p:sp>
    </p:spTree>
    <p:extLst>
      <p:ext uri="{BB962C8B-B14F-4D97-AF65-F5344CB8AC3E}">
        <p14:creationId xmlns:p14="http://schemas.microsoft.com/office/powerpoint/2010/main" val="3153718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6FFBEA-AE4D-B26B-224E-D959726FA428}"/>
              </a:ext>
            </a:extLst>
          </p:cNvPr>
          <p:cNvSpPr>
            <a:spLocks noGrp="1"/>
          </p:cNvSpPr>
          <p:nvPr>
            <p:ph type="title"/>
          </p:nvPr>
        </p:nvSpPr>
        <p:spPr>
          <a:xfrm>
            <a:off x="838200" y="365125"/>
            <a:ext cx="10515600" cy="1325563"/>
          </a:xfrm>
        </p:spPr>
        <p:txBody>
          <a:bodyPr>
            <a:normAutofit fontScale="90000"/>
          </a:bodyPr>
          <a:lstStyle/>
          <a:p>
            <a:r>
              <a:rPr lang="nl-NL" sz="5000">
                <a:ea typeface="Calibri Light"/>
                <a:cs typeface="Calibri Light"/>
              </a:rPr>
              <a:t>3. Met onaangename gevoelens omgaan</a:t>
            </a:r>
            <a:endParaRPr lang="nl-NL" sz="50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B805DB3-60FE-3C06-C52B-281258AA54E6}"/>
              </a:ext>
            </a:extLst>
          </p:cNvPr>
          <p:cNvSpPr>
            <a:spLocks noGrp="1"/>
          </p:cNvSpPr>
          <p:nvPr>
            <p:ph idx="1"/>
          </p:nvPr>
        </p:nvSpPr>
        <p:spPr>
          <a:xfrm>
            <a:off x="838200" y="1929384"/>
            <a:ext cx="10515600" cy="4251960"/>
          </a:xfrm>
        </p:spPr>
        <p:txBody>
          <a:bodyPr vert="horz" lIns="91440" tIns="45720" rIns="91440" bIns="45720" rtlCol="0" anchor="t">
            <a:normAutofit lnSpcReduction="10000"/>
          </a:bodyPr>
          <a:lstStyle/>
          <a:p>
            <a:pPr>
              <a:lnSpc>
                <a:spcPct val="120000"/>
              </a:lnSpc>
            </a:pPr>
            <a:r>
              <a:rPr lang="nl-NL" sz="2200" dirty="0">
                <a:latin typeface="AppleSystemUIFont"/>
              </a:rPr>
              <a:t>Je erkent ze, je laat ze toe, je hebt er geen oordeel over. Je blijft helder nadenken en handelt naar je beste inzicht.</a:t>
            </a:r>
            <a:endParaRPr lang="nl-NL" dirty="0">
              <a:ea typeface="Calibri" panose="020F0502020204030204"/>
              <a:cs typeface="Calibri" panose="020F0502020204030204"/>
            </a:endParaRPr>
          </a:p>
          <a:p>
            <a:pPr>
              <a:lnSpc>
                <a:spcPct val="120000"/>
              </a:lnSpc>
            </a:pPr>
            <a:endParaRPr lang="nl-NL" sz="2200">
              <a:latin typeface="AppleSystemUIFont"/>
            </a:endParaRPr>
          </a:p>
          <a:p>
            <a:pPr>
              <a:lnSpc>
                <a:spcPct val="120000"/>
              </a:lnSpc>
            </a:pPr>
            <a:r>
              <a:rPr lang="nl-NL" sz="2200" dirty="0">
                <a:latin typeface="AppleSystemUIFont"/>
              </a:rPr>
              <a:t>Je ontkent ze, je duwt ze weg, je vindt dat je ze niet mag hebben. Je gevoelens gaan ‘ondergronds’ en komen soms naar buiten via lichamelijke of andere klachten.</a:t>
            </a:r>
          </a:p>
          <a:p>
            <a:pPr>
              <a:lnSpc>
                <a:spcPct val="120000"/>
              </a:lnSpc>
            </a:pPr>
            <a:endParaRPr lang="nl-NL" sz="2200">
              <a:latin typeface="AppleSystemUIFont"/>
            </a:endParaRPr>
          </a:p>
          <a:p>
            <a:pPr>
              <a:lnSpc>
                <a:spcPct val="120000"/>
              </a:lnSpc>
            </a:pPr>
            <a:r>
              <a:rPr lang="nl-NL" sz="2200" dirty="0">
                <a:latin typeface="AppleSystemUIFont"/>
              </a:rPr>
              <a:t>Je reageert ze onmiddellijk af en er staat geen rem op. </a:t>
            </a:r>
          </a:p>
          <a:p>
            <a:pPr>
              <a:lnSpc>
                <a:spcPct val="120000"/>
              </a:lnSpc>
            </a:pPr>
            <a:endParaRPr lang="nl-NL" sz="2200">
              <a:latin typeface="AppleSystemUIFont"/>
            </a:endParaRPr>
          </a:p>
          <a:p>
            <a:pPr>
              <a:lnSpc>
                <a:spcPct val="120000"/>
              </a:lnSpc>
            </a:pPr>
            <a:r>
              <a:rPr lang="nl-NL" sz="2200" dirty="0">
                <a:latin typeface="AppleSystemUIFont"/>
              </a:rPr>
              <a:t>Je negeert eerst je gevoelens en die stapelen zich op, tot ze ‘plots’ uitbarsten.</a:t>
            </a:r>
          </a:p>
          <a:p>
            <a:endParaRPr lang="nl-NL" sz="2200">
              <a:latin typeface="PT Sans"/>
            </a:endParaRPr>
          </a:p>
        </p:txBody>
      </p:sp>
    </p:spTree>
    <p:extLst>
      <p:ext uri="{BB962C8B-B14F-4D97-AF65-F5344CB8AC3E}">
        <p14:creationId xmlns:p14="http://schemas.microsoft.com/office/powerpoint/2010/main" val="1017247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enfilm, schermopname, Animatie&#10;&#10;Door AI gegenereerde inhoud is mogelijk onjuist.">
            <a:extLst>
              <a:ext uri="{FF2B5EF4-FFF2-40B4-BE49-F238E27FC236}">
                <a16:creationId xmlns:a16="http://schemas.microsoft.com/office/drawing/2014/main" id="{D7D691B7-42E0-276A-FAF5-2CB6A6BA49B3}"/>
              </a:ext>
            </a:extLst>
          </p:cNvPr>
          <p:cNvPicPr>
            <a:picLocks noChangeAspect="1"/>
          </p:cNvPicPr>
          <p:nvPr/>
        </p:nvPicPr>
        <p:blipFill>
          <a:blip r:embed="rId3"/>
          <a:srcRect t="6966" r="-2" b="8539"/>
          <a:stretch/>
        </p:blipFill>
        <p:spPr>
          <a:xfrm>
            <a:off x="5311702" y="10"/>
            <a:ext cx="6878775" cy="6857990"/>
          </a:xfrm>
          <a:prstGeom prst="ellipse">
            <a:avLst/>
          </a:prstGeom>
          <a:ln>
            <a:noFill/>
          </a:ln>
          <a:effectLst>
            <a:softEdge rad="112500"/>
          </a:effectLst>
        </p:spPr>
      </p:pic>
      <p:sp>
        <p:nvSpPr>
          <p:cNvPr id="2" name="Titel 1">
            <a:extLst>
              <a:ext uri="{FF2B5EF4-FFF2-40B4-BE49-F238E27FC236}">
                <a16:creationId xmlns:a16="http://schemas.microsoft.com/office/drawing/2014/main" id="{E5B293C0-2C4C-28FD-FC2C-422748C9AE19}"/>
              </a:ext>
            </a:extLst>
          </p:cNvPr>
          <p:cNvSpPr>
            <a:spLocks noGrp="1"/>
          </p:cNvSpPr>
          <p:nvPr>
            <p:ph type="title"/>
          </p:nvPr>
        </p:nvSpPr>
        <p:spPr>
          <a:xfrm>
            <a:off x="640080" y="325369"/>
            <a:ext cx="4368602" cy="1956841"/>
          </a:xfrm>
        </p:spPr>
        <p:txBody>
          <a:bodyPr anchor="b">
            <a:normAutofit fontScale="90000"/>
          </a:bodyPr>
          <a:lstStyle/>
          <a:p>
            <a:r>
              <a:rPr lang="nl-NL" sz="5400">
                <a:ea typeface="Calibri Light"/>
                <a:cs typeface="Calibri Light"/>
              </a:rPr>
              <a:t>4. Waarom vermijden we  gevoelens?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70C86AA8-B09B-CB71-56CF-CDF7141BEE62}"/>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endParaRPr lang="nl-NL" sz="1700">
              <a:latin typeface="PT Sans"/>
              <a:ea typeface="Calibri" panose="020F0502020204030204"/>
              <a:cs typeface="Calibri" panose="020F0502020204030204"/>
            </a:endParaRPr>
          </a:p>
          <a:p>
            <a:r>
              <a:rPr lang="nl-NL" sz="1700">
                <a:latin typeface="PT Sans"/>
              </a:rPr>
              <a:t>...dit gevoel niet zou mogen hebben</a:t>
            </a:r>
            <a:endParaRPr lang="nl-NL" sz="1700"/>
          </a:p>
          <a:p>
            <a:r>
              <a:rPr lang="nl-NL" sz="1700">
                <a:latin typeface="PT Sans"/>
              </a:rPr>
              <a:t>...het een ‘slecht’ gevoel is, waar je zo snel mogelijk vanaf wil</a:t>
            </a:r>
            <a:endParaRPr lang="nl-NL" sz="1700"/>
          </a:p>
          <a:p>
            <a:r>
              <a:rPr lang="nl-NL" sz="1700">
                <a:latin typeface="PT Sans"/>
              </a:rPr>
              <a:t>...het gevoel ‘niet zal kunnen verdragen’</a:t>
            </a:r>
            <a:endParaRPr lang="nl-NL" sz="1700"/>
          </a:p>
          <a:p>
            <a:r>
              <a:rPr lang="nl-NL" sz="1700">
                <a:latin typeface="PT Sans"/>
              </a:rPr>
              <a:t>...het gevoel niet onder controle zal kunnen houden</a:t>
            </a:r>
            <a:endParaRPr lang="nl-NL" sz="1700"/>
          </a:p>
          <a:p>
            <a:pPr marL="0" indent="0">
              <a:buNone/>
            </a:pPr>
            <a:br>
              <a:rPr lang="en-US" sz="1700"/>
            </a:br>
            <a:endParaRPr lang="en-US" sz="1700">
              <a:ea typeface="Calibri" panose="020F0502020204030204"/>
              <a:cs typeface="Calibri" panose="020F0502020204030204"/>
            </a:endParaRPr>
          </a:p>
        </p:txBody>
      </p:sp>
    </p:spTree>
    <p:extLst>
      <p:ext uri="{BB962C8B-B14F-4D97-AF65-F5344CB8AC3E}">
        <p14:creationId xmlns:p14="http://schemas.microsoft.com/office/powerpoint/2010/main" val="4208306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1DA1AE-B021-2AC1-9FB8-DE6EF356BD39}"/>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5. Triggers</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 schermopname, Lettertype, diagram&#10;&#10;Door AI gegenereerde inhoud is mogelijk onjuist.">
            <a:extLst>
              <a:ext uri="{FF2B5EF4-FFF2-40B4-BE49-F238E27FC236}">
                <a16:creationId xmlns:a16="http://schemas.microsoft.com/office/drawing/2014/main" id="{6DBFCD73-662C-293F-646F-160D06B8B3EE}"/>
              </a:ext>
            </a:extLst>
          </p:cNvPr>
          <p:cNvPicPr>
            <a:picLocks noChangeAspect="1"/>
          </p:cNvPicPr>
          <p:nvPr/>
        </p:nvPicPr>
        <p:blipFill>
          <a:blip r:embed="rId3"/>
          <a:stretch>
            <a:fillRect/>
          </a:stretch>
        </p:blipFill>
        <p:spPr>
          <a:xfrm>
            <a:off x="320040" y="3300635"/>
            <a:ext cx="11548872" cy="2252027"/>
          </a:xfrm>
          <a:prstGeom prst="rect">
            <a:avLst/>
          </a:prstGeom>
        </p:spPr>
      </p:pic>
    </p:spTree>
    <p:extLst>
      <p:ext uri="{BB962C8B-B14F-4D97-AF65-F5344CB8AC3E}">
        <p14:creationId xmlns:p14="http://schemas.microsoft.com/office/powerpoint/2010/main" val="2453812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D680F82-2759-576F-97BE-CA3F07E74FF8}"/>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6. Gevoelens doorstaan</a:t>
            </a:r>
          </a:p>
        </p:txBody>
      </p:sp>
      <p:sp>
        <p:nvSpPr>
          <p:cNvPr id="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lijn, diagram, Perceel&#10;&#10;Door AI gegenereerde inhoud is mogelijk onjuist.">
            <a:extLst>
              <a:ext uri="{FF2B5EF4-FFF2-40B4-BE49-F238E27FC236}">
                <a16:creationId xmlns:a16="http://schemas.microsoft.com/office/drawing/2014/main" id="{9F6E1C95-4A7F-C6A2-C0C4-870B370BAE28}"/>
              </a:ext>
            </a:extLst>
          </p:cNvPr>
          <p:cNvPicPr>
            <a:picLocks noChangeAspect="1"/>
          </p:cNvPicPr>
          <p:nvPr/>
        </p:nvPicPr>
        <p:blipFill>
          <a:blip r:embed="rId3"/>
          <a:stretch>
            <a:fillRect/>
          </a:stretch>
        </p:blipFill>
        <p:spPr>
          <a:xfrm>
            <a:off x="623231" y="2642616"/>
            <a:ext cx="5008033" cy="3605784"/>
          </a:xfrm>
          <a:prstGeom prst="rect">
            <a:avLst/>
          </a:prstGeom>
        </p:spPr>
      </p:pic>
      <p:pic>
        <p:nvPicPr>
          <p:cNvPr id="6" name="Afbeelding 5" descr="Afbeelding met tekst, water, schermopname&#10;&#10;Door AI gegenereerde inhoud is mogelijk onjuist.">
            <a:extLst>
              <a:ext uri="{FF2B5EF4-FFF2-40B4-BE49-F238E27FC236}">
                <a16:creationId xmlns:a16="http://schemas.microsoft.com/office/drawing/2014/main" id="{E322F272-4A67-43C5-10F6-72FA3D9465D6}"/>
              </a:ext>
            </a:extLst>
          </p:cNvPr>
          <p:cNvPicPr>
            <a:picLocks noChangeAspect="1"/>
          </p:cNvPicPr>
          <p:nvPr/>
        </p:nvPicPr>
        <p:blipFill>
          <a:blip r:embed="rId4"/>
          <a:stretch>
            <a:fillRect/>
          </a:stretch>
        </p:blipFill>
        <p:spPr>
          <a:xfrm>
            <a:off x="7125268" y="2371299"/>
            <a:ext cx="3832747" cy="3878239"/>
          </a:xfrm>
          <a:prstGeom prst="rect">
            <a:avLst/>
          </a:prstGeom>
        </p:spPr>
      </p:pic>
    </p:spTree>
    <p:extLst>
      <p:ext uri="{BB962C8B-B14F-4D97-AF65-F5344CB8AC3E}">
        <p14:creationId xmlns:p14="http://schemas.microsoft.com/office/powerpoint/2010/main" val="1907738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1B17E60-7FAC-5F7D-B740-BE5B9A4F1E67}"/>
              </a:ext>
            </a:extLst>
          </p:cNvPr>
          <p:cNvSpPr>
            <a:spLocks noGrp="1"/>
          </p:cNvSpPr>
          <p:nvPr>
            <p:ph type="title"/>
          </p:nvPr>
        </p:nvSpPr>
        <p:spPr>
          <a:xfrm>
            <a:off x="6739128" y="638089"/>
            <a:ext cx="4818888" cy="1476801"/>
          </a:xfrm>
        </p:spPr>
        <p:txBody>
          <a:bodyPr anchor="b">
            <a:normAutofit/>
          </a:bodyPr>
          <a:lstStyle/>
          <a:p>
            <a:r>
              <a:rPr lang="nl-NL" sz="5400">
                <a:ea typeface="Calibri Light"/>
                <a:cs typeface="Calibri Light"/>
              </a:rPr>
              <a:t>Jezelf kalmeren</a:t>
            </a:r>
            <a:endParaRPr lang="nl-NL" sz="5400"/>
          </a:p>
        </p:txBody>
      </p:sp>
      <p:pic>
        <p:nvPicPr>
          <p:cNvPr id="4" name="Afbeelding 3" descr="Afbeelding met natuur, buitenshuis, water, wolk&#10;&#10;Door AI gegenereerde inhoud is mogelijk onjuist.">
            <a:extLst>
              <a:ext uri="{FF2B5EF4-FFF2-40B4-BE49-F238E27FC236}">
                <a16:creationId xmlns:a16="http://schemas.microsoft.com/office/drawing/2014/main" id="{788E041D-B72F-9B68-3E18-1AF8E8BB7F7C}"/>
              </a:ext>
            </a:extLst>
          </p:cNvPr>
          <p:cNvPicPr>
            <a:picLocks noChangeAspect="1"/>
          </p:cNvPicPr>
          <p:nvPr/>
        </p:nvPicPr>
        <p:blipFill>
          <a:blip r:embed="rId3"/>
          <a:srcRect l="13957" r="18877" b="-1"/>
          <a:stretch/>
        </p:blipFill>
        <p:spPr>
          <a:xfrm>
            <a:off x="630936" y="724707"/>
            <a:ext cx="5458968" cy="5408586"/>
          </a:xfrm>
          <a:prstGeom prst="rect">
            <a:avLst/>
          </a:prstGeom>
        </p:spPr>
      </p:pic>
      <p:sp>
        <p:nvSpPr>
          <p:cNvPr id="2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B3545E0-C251-9976-DD26-E037CBDD7089}"/>
              </a:ext>
            </a:extLst>
          </p:cNvPr>
          <p:cNvSpPr>
            <a:spLocks noGrp="1"/>
          </p:cNvSpPr>
          <p:nvPr>
            <p:ph idx="1"/>
          </p:nvPr>
        </p:nvSpPr>
        <p:spPr>
          <a:xfrm>
            <a:off x="6739128" y="2664886"/>
            <a:ext cx="4818888" cy="3550789"/>
          </a:xfrm>
        </p:spPr>
        <p:txBody>
          <a:bodyPr vert="horz" lIns="91440" tIns="45720" rIns="91440" bIns="45720" rtlCol="0" anchor="t">
            <a:normAutofit/>
          </a:bodyPr>
          <a:lstStyle/>
          <a:p>
            <a:pPr marL="0" indent="0">
              <a:buNone/>
            </a:pPr>
            <a:r>
              <a:rPr lang="nl-NL" sz="2200">
                <a:latin typeface="Calibri"/>
                <a:ea typeface="Calibri"/>
                <a:cs typeface="Calibri"/>
              </a:rPr>
              <a:t>Verschillende methodes: </a:t>
            </a:r>
            <a:endParaRPr lang="nl-NL" sz="2200">
              <a:ea typeface="Calibri" panose="020F0502020204030204"/>
              <a:cs typeface="Calibri" panose="020F0502020204030204"/>
            </a:endParaRPr>
          </a:p>
          <a:p>
            <a:r>
              <a:rPr lang="nl-NL" sz="2200">
                <a:latin typeface="Calibri"/>
                <a:ea typeface="Calibri"/>
                <a:cs typeface="Calibri"/>
              </a:rPr>
              <a:t>Emoties onder controle – Korte termijn (snel)</a:t>
            </a:r>
          </a:p>
          <a:p>
            <a:r>
              <a:rPr lang="nl-NL" sz="2200">
                <a:latin typeface="Calibri"/>
                <a:ea typeface="Calibri"/>
                <a:cs typeface="Calibri"/>
              </a:rPr>
              <a:t>Emoties toelaten – Lange termijn </a:t>
            </a:r>
            <a:endParaRPr lang="nl-NL" sz="2200">
              <a:ea typeface="Calibri"/>
              <a:cs typeface="Calibri"/>
            </a:endParaRPr>
          </a:p>
          <a:p>
            <a:pPr marL="0" indent="0">
              <a:buNone/>
            </a:pPr>
            <a:endParaRPr lang="nl-NL" sz="2200">
              <a:ea typeface="Calibri"/>
              <a:cs typeface="Calibri"/>
            </a:endParaRPr>
          </a:p>
          <a:p>
            <a:endParaRPr lang="nl-NL" sz="2200">
              <a:ea typeface="Calibri"/>
              <a:cs typeface="Calibri"/>
            </a:endParaRPr>
          </a:p>
        </p:txBody>
      </p:sp>
    </p:spTree>
    <p:extLst>
      <p:ext uri="{BB962C8B-B14F-4D97-AF65-F5344CB8AC3E}">
        <p14:creationId xmlns:p14="http://schemas.microsoft.com/office/powerpoint/2010/main" val="3796602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A8A8DE-7B1D-3160-85AA-1DC3D08582DA}"/>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Nu</a:t>
            </a:r>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ekst, boek, Publicatie, plank&#10;&#10;Door AI gegenereerde inhoud is mogelijk onjuist.">
            <a:extLst>
              <a:ext uri="{FF2B5EF4-FFF2-40B4-BE49-F238E27FC236}">
                <a16:creationId xmlns:a16="http://schemas.microsoft.com/office/drawing/2014/main" id="{1FBA32DD-8FE0-D162-22A7-C7CDE3E6E31C}"/>
              </a:ext>
            </a:extLst>
          </p:cNvPr>
          <p:cNvPicPr>
            <a:picLocks noGrp="1" noChangeAspect="1"/>
          </p:cNvPicPr>
          <p:nvPr>
            <p:ph idx="1"/>
          </p:nvPr>
        </p:nvPicPr>
        <p:blipFill>
          <a:blip r:embed="rId3"/>
          <a:srcRect t="20501" r="-1" b="472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81971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10B7186-DD00-9EC2-37FC-36795AF4A72A}"/>
              </a:ext>
            </a:extLst>
          </p:cNvPr>
          <p:cNvSpPr>
            <a:spLocks noGrp="1"/>
          </p:cNvSpPr>
          <p:nvPr>
            <p:ph type="title"/>
          </p:nvPr>
        </p:nvSpPr>
        <p:spPr>
          <a:xfrm>
            <a:off x="630936" y="640080"/>
            <a:ext cx="4818888" cy="1481328"/>
          </a:xfrm>
        </p:spPr>
        <p:txBody>
          <a:bodyPr anchor="b">
            <a:normAutofit/>
          </a:bodyPr>
          <a:lstStyle/>
          <a:p>
            <a:r>
              <a:rPr lang="nl-NL" sz="4200">
                <a:ea typeface="Calibri Light"/>
                <a:cs typeface="Calibri Light"/>
              </a:rPr>
              <a:t>Methodes die gericht zijn op </a:t>
            </a:r>
            <a:r>
              <a:rPr lang="nl-NL" sz="4200" b="1">
                <a:ea typeface="Calibri Light"/>
                <a:cs typeface="Calibri Light"/>
              </a:rPr>
              <a:t>controle</a:t>
            </a:r>
            <a:endParaRPr lang="nl-NL" sz="4200" b="1"/>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EA21C3F9-AF31-7461-B0B5-AD408D622BF9}"/>
              </a:ext>
            </a:extLst>
          </p:cNvPr>
          <p:cNvSpPr>
            <a:spLocks noGrp="1"/>
          </p:cNvSpPr>
          <p:nvPr>
            <p:ph idx="1"/>
          </p:nvPr>
        </p:nvSpPr>
        <p:spPr>
          <a:xfrm>
            <a:off x="630936" y="2660904"/>
            <a:ext cx="4818888" cy="3547872"/>
          </a:xfrm>
        </p:spPr>
        <p:txBody>
          <a:bodyPr vert="horz" lIns="91440" tIns="45720" rIns="91440" bIns="45720" rtlCol="0" anchor="t">
            <a:normAutofit/>
          </a:bodyPr>
          <a:lstStyle/>
          <a:p>
            <a:pPr marL="0" indent="0">
              <a:buNone/>
            </a:pPr>
            <a:r>
              <a:rPr lang="nl-NL" sz="1400">
                <a:hlinkClick r:id="rId3">
                  <a:extLst>
                    <a:ext uri="{A12FA001-AC4F-418D-AE19-62706E023703}">
                      <ahyp:hlinkClr xmlns:ahyp="http://schemas.microsoft.com/office/drawing/2018/hyperlinkcolor" val="tx"/>
                    </a:ext>
                  </a:extLst>
                </a:hlinkClick>
              </a:rPr>
              <a:t>1. Mijn ademhaling vertragen</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2. Spierrelaxatie</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3. Bewust en actief afleiding zoeken</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4. Steun zoeken bij anderen</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5. Surfen op de golf van mijn gevoel</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6. Mezelf aanmoedigen en positieve boodschappen sturen</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7. Afstand nemen van onaangename gevoelens of ‘Defusie’</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8. Een korte time-out nemen</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9. Hier-en-nu blijven</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10. Mezelf troosten</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400">
                <a:hlinkClick r:id="rId3">
                  <a:extLst>
                    <a:ext uri="{A12FA001-AC4F-418D-AE19-62706E023703}">
                      <ahyp:hlinkClr xmlns:ahyp="http://schemas.microsoft.com/office/drawing/2018/hyperlinkcolor" val="tx"/>
                    </a:ext>
                  </a:extLst>
                </a:hlinkClick>
              </a:rPr>
              <a:t>11. Verbeelding gebruiken</a:t>
            </a:r>
            <a:endParaRPr lang="nl-NL" sz="14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p:txBody>
      </p:sp>
      <p:pic>
        <p:nvPicPr>
          <p:cNvPr id="4" name="Afbeelding 3" descr="Afbeelding met tekst, tekening, ontwerp&#10;&#10;Door AI gegenereerde inhoud is mogelijk onjuist.">
            <a:extLst>
              <a:ext uri="{FF2B5EF4-FFF2-40B4-BE49-F238E27FC236}">
                <a16:creationId xmlns:a16="http://schemas.microsoft.com/office/drawing/2014/main" id="{1CACED54-3DD9-4B38-AECC-CFC2E06777E7}"/>
              </a:ext>
            </a:extLst>
          </p:cNvPr>
          <p:cNvPicPr>
            <a:picLocks noChangeAspect="1"/>
          </p:cNvPicPr>
          <p:nvPr/>
        </p:nvPicPr>
        <p:blipFill>
          <a:blip r:embed="rId4"/>
          <a:srcRect t="407" r="2" b="2"/>
          <a:stretch/>
        </p:blipFill>
        <p:spPr>
          <a:xfrm>
            <a:off x="5293753" y="1932458"/>
            <a:ext cx="6246945" cy="4274629"/>
          </a:xfrm>
          <a:prstGeom prst="rect">
            <a:avLst/>
          </a:prstGeom>
        </p:spPr>
      </p:pic>
    </p:spTree>
    <p:extLst>
      <p:ext uri="{BB962C8B-B14F-4D97-AF65-F5344CB8AC3E}">
        <p14:creationId xmlns:p14="http://schemas.microsoft.com/office/powerpoint/2010/main" val="65009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153181-35DF-0995-A46F-660E38B3C377}"/>
            </a:ext>
          </a:extLst>
        </p:cNvPr>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479A72-5DE5-74F9-AA80-D1A9FD5AE0DC}"/>
              </a:ext>
            </a:extLst>
          </p:cNvPr>
          <p:cNvSpPr>
            <a:spLocks noGrp="1"/>
          </p:cNvSpPr>
          <p:nvPr>
            <p:ph type="title"/>
          </p:nvPr>
        </p:nvSpPr>
        <p:spPr>
          <a:xfrm>
            <a:off x="630936" y="639520"/>
            <a:ext cx="3429000" cy="1719072"/>
          </a:xfrm>
        </p:spPr>
        <p:txBody>
          <a:bodyPr anchor="b">
            <a:normAutofit/>
          </a:bodyPr>
          <a:lstStyle/>
          <a:p>
            <a:r>
              <a:rPr lang="nl-NL" sz="3400">
                <a:ea typeface="Calibri Light"/>
                <a:cs typeface="Calibri Light"/>
              </a:rPr>
              <a:t>Methodes die op langere termijn werkzaam zijn</a:t>
            </a:r>
            <a:endParaRPr lang="nl-NL" sz="3400"/>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D460A716-BC92-B2C2-89CB-B46D88833960}"/>
              </a:ext>
            </a:extLst>
          </p:cNvPr>
          <p:cNvSpPr>
            <a:spLocks noGrp="1"/>
          </p:cNvSpPr>
          <p:nvPr>
            <p:ph idx="1"/>
          </p:nvPr>
        </p:nvSpPr>
        <p:spPr>
          <a:xfrm>
            <a:off x="630936" y="2807208"/>
            <a:ext cx="3429000" cy="3410712"/>
          </a:xfrm>
        </p:spPr>
        <p:txBody>
          <a:bodyPr vert="horz" lIns="91440" tIns="45720" rIns="91440" bIns="45720" rtlCol="0" anchor="t">
            <a:normAutofit/>
          </a:bodyPr>
          <a:lstStyle/>
          <a:p>
            <a:endParaRPr lang="nl-NL" sz="1700">
              <a:ea typeface="Calibri" panose="020F0502020204030204"/>
              <a:cs typeface="Calibri" panose="020F0502020204030204"/>
            </a:endParaRPr>
          </a:p>
          <a:p>
            <a:pPr marL="0" indent="0">
              <a:buNone/>
            </a:pPr>
            <a:r>
              <a:rPr lang="nl-NL" sz="1700">
                <a:hlinkClick r:id="rId3">
                  <a:extLst>
                    <a:ext uri="{A12FA001-AC4F-418D-AE19-62706E023703}">
                      <ahyp:hlinkClr xmlns:ahyp="http://schemas.microsoft.com/office/drawing/2018/hyperlinkcolor" val="tx"/>
                    </a:ext>
                  </a:extLst>
                </a:hlinkClick>
              </a:rPr>
              <a:t>1. Praten over mijn gevoelens</a:t>
            </a:r>
            <a:endParaRPr lang="nl-NL" sz="17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700">
                <a:hlinkClick r:id="rId3">
                  <a:extLst>
                    <a:ext uri="{A12FA001-AC4F-418D-AE19-62706E023703}">
                      <ahyp:hlinkClr xmlns:ahyp="http://schemas.microsoft.com/office/drawing/2018/hyperlinkcolor" val="tx"/>
                    </a:ext>
                  </a:extLst>
                </a:hlinkClick>
              </a:rPr>
              <a:t>2. Schrijven over mijn gevoelens</a:t>
            </a:r>
            <a:endParaRPr lang="nl-NL" sz="17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700">
                <a:hlinkClick r:id="rId3">
                  <a:extLst>
                    <a:ext uri="{A12FA001-AC4F-418D-AE19-62706E023703}">
                      <ahyp:hlinkClr xmlns:ahyp="http://schemas.microsoft.com/office/drawing/2018/hyperlinkcolor" val="tx"/>
                    </a:ext>
                  </a:extLst>
                </a:hlinkClick>
              </a:rPr>
              <a:t>3. Gevoelens creatief vorm geven</a:t>
            </a:r>
            <a:endParaRPr lang="nl-NL" sz="17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700">
                <a:hlinkClick r:id="rId3">
                  <a:extLst>
                    <a:ext uri="{A12FA001-AC4F-418D-AE19-62706E023703}">
                      <ahyp:hlinkClr xmlns:ahyp="http://schemas.microsoft.com/office/drawing/2018/hyperlinkcolor" val="tx"/>
                    </a:ext>
                  </a:extLst>
                </a:hlinkClick>
              </a:rPr>
              <a:t>4. Mindfulness</a:t>
            </a:r>
            <a:endParaRPr lang="nl-NL" sz="17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700">
                <a:hlinkClick r:id="rId3">
                  <a:extLst>
                    <a:ext uri="{A12FA001-AC4F-418D-AE19-62706E023703}">
                      <ahyp:hlinkClr xmlns:ahyp="http://schemas.microsoft.com/office/drawing/2018/hyperlinkcolor" val="tx"/>
                    </a:ext>
                  </a:extLst>
                </a:hlinkClick>
              </a:rPr>
              <a:t>5. Mijn manier van denken onderzoeken</a:t>
            </a:r>
            <a:endParaRPr lang="nl-NL" sz="17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r>
              <a:rPr lang="nl-NL" sz="1700">
                <a:hlinkClick r:id="rId3">
                  <a:extLst>
                    <a:ext uri="{A12FA001-AC4F-418D-AE19-62706E023703}">
                      <ahyp:hlinkClr xmlns:ahyp="http://schemas.microsoft.com/office/drawing/2018/hyperlinkcolor" val="tx"/>
                    </a:ext>
                  </a:extLst>
                </a:hlinkClick>
              </a:rPr>
              <a:t>6. Mijn relatiepatroon onderzoeken</a:t>
            </a:r>
            <a:endParaRPr lang="nl-NL" sz="1700">
              <a:ea typeface="Calibri" panose="020F0502020204030204"/>
              <a:cs typeface="Calibri" panose="020F0502020204030204"/>
              <a:hlinkClick r:id="rId3">
                <a:extLst>
                  <a:ext uri="{A12FA001-AC4F-418D-AE19-62706E023703}">
                    <ahyp:hlinkClr xmlns:ahyp="http://schemas.microsoft.com/office/drawing/2018/hyperlinkcolor" val="tx"/>
                  </a:ext>
                </a:extLst>
              </a:hlinkClick>
            </a:endParaRPr>
          </a:p>
          <a:p>
            <a:pPr marL="0" indent="0">
              <a:buNone/>
            </a:pPr>
            <a:endParaRPr lang="nl-NL" sz="1700">
              <a:ea typeface="Calibri"/>
              <a:cs typeface="Calibri"/>
            </a:endParaRPr>
          </a:p>
        </p:txBody>
      </p:sp>
      <p:pic>
        <p:nvPicPr>
          <p:cNvPr id="4" name="Afbeelding 3" descr="Afbeelding met tekst, handschrift, illustratie, grafische vormgeving&#10;&#10;Door AI gegenereerde inhoud is mogelijk onjuist.">
            <a:extLst>
              <a:ext uri="{FF2B5EF4-FFF2-40B4-BE49-F238E27FC236}">
                <a16:creationId xmlns:a16="http://schemas.microsoft.com/office/drawing/2014/main" id="{60202602-77AC-A362-E3FC-6B94C82E0B1E}"/>
              </a:ext>
            </a:extLst>
          </p:cNvPr>
          <p:cNvPicPr>
            <a:picLocks noChangeAspect="1"/>
          </p:cNvPicPr>
          <p:nvPr/>
        </p:nvPicPr>
        <p:blipFill>
          <a:blip r:embed="rId4"/>
          <a:srcRect l="3446" r="5530"/>
          <a:stretch/>
        </p:blipFill>
        <p:spPr>
          <a:xfrm>
            <a:off x="4654296" y="1065518"/>
            <a:ext cx="6903720" cy="4726963"/>
          </a:xfrm>
          <a:prstGeom prst="rect">
            <a:avLst/>
          </a:prstGeom>
        </p:spPr>
      </p:pic>
    </p:spTree>
    <p:extLst>
      <p:ext uri="{BB962C8B-B14F-4D97-AF65-F5344CB8AC3E}">
        <p14:creationId xmlns:p14="http://schemas.microsoft.com/office/powerpoint/2010/main" val="1066982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479520-77A7-0681-8E16-AD11C2E4E5A1}"/>
              </a:ext>
            </a:extLst>
          </p:cNvPr>
          <p:cNvSpPr>
            <a:spLocks noGrp="1"/>
          </p:cNvSpPr>
          <p:nvPr>
            <p:ph type="title"/>
          </p:nvPr>
        </p:nvSpPr>
        <p:spPr>
          <a:xfrm>
            <a:off x="640080" y="325369"/>
            <a:ext cx="4368602" cy="1956841"/>
          </a:xfrm>
        </p:spPr>
        <p:txBody>
          <a:bodyPr anchor="b">
            <a:normAutofit/>
          </a:bodyPr>
          <a:lstStyle/>
          <a:p>
            <a:r>
              <a:rPr lang="nl-NL" sz="4600">
                <a:ea typeface="Calibri Light"/>
                <a:cs typeface="Calibri Light"/>
              </a:rPr>
              <a:t>Gevoelens willen iets vertellen</a:t>
            </a:r>
            <a:endParaRPr lang="nl-NL" sz="4600"/>
          </a:p>
        </p:txBody>
      </p:sp>
      <p:sp>
        <p:nvSpPr>
          <p:cNvPr id="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jdelijke aanduiding voor inhoud 2" descr="Afbeelding met Lettertype, wit, logo, tekst&#10;&#10;Door AI gegenereerde inhoud is mogelijk onjuist.">
            <a:extLst>
              <a:ext uri="{FF2B5EF4-FFF2-40B4-BE49-F238E27FC236}">
                <a16:creationId xmlns:a16="http://schemas.microsoft.com/office/drawing/2014/main" id="{36BD0F4A-156F-A464-6F8F-B57196A97183}"/>
              </a:ext>
            </a:extLst>
          </p:cNvPr>
          <p:cNvPicPr>
            <a:picLocks noGrp="1" noChangeAspect="1"/>
          </p:cNvPicPr>
          <p:nvPr>
            <p:ph idx="1"/>
          </p:nvPr>
        </p:nvPicPr>
        <p:blipFill>
          <a:blip r:embed="rId3"/>
          <a:stretch>
            <a:fillRect/>
          </a:stretch>
        </p:blipFill>
        <p:spPr>
          <a:xfrm>
            <a:off x="1792151" y="6146285"/>
            <a:ext cx="1177447" cy="710895"/>
          </a:xfrm>
        </p:spPr>
      </p:pic>
      <p:pic>
        <p:nvPicPr>
          <p:cNvPr id="4" name="Tijdelijke aanduiding voor inhoud 3" descr="Afbeelding met tekst, schermopname, Lettertype&#10;&#10;Door AI gegenereerde inhoud is mogelijk onjuist.">
            <a:extLst>
              <a:ext uri="{FF2B5EF4-FFF2-40B4-BE49-F238E27FC236}">
                <a16:creationId xmlns:a16="http://schemas.microsoft.com/office/drawing/2014/main" id="{6E6DB3A0-7178-F535-6BEC-7E74BA964947}"/>
              </a:ext>
            </a:extLst>
          </p:cNvPr>
          <p:cNvPicPr>
            <a:picLocks noChangeAspect="1"/>
          </p:cNvPicPr>
          <p:nvPr/>
        </p:nvPicPr>
        <p:blipFill>
          <a:blip r:embed="rId4"/>
          <a:srcRect t="20351" r="1" b="6122"/>
          <a:stretch/>
        </p:blipFill>
        <p:spPr>
          <a:xfrm>
            <a:off x="5519519" y="147213"/>
            <a:ext cx="6549731" cy="6563582"/>
          </a:xfrm>
          <a:prstGeom prst="rect">
            <a:avLst/>
          </a:prstGeom>
          <a:ln>
            <a:noFill/>
          </a:ln>
          <a:effectLst>
            <a:softEdge rad="112500"/>
          </a:effectLst>
        </p:spPr>
      </p:pic>
      <p:sp>
        <p:nvSpPr>
          <p:cNvPr id="5" name="Tekstvak 4">
            <a:extLst>
              <a:ext uri="{FF2B5EF4-FFF2-40B4-BE49-F238E27FC236}">
                <a16:creationId xmlns:a16="http://schemas.microsoft.com/office/drawing/2014/main" id="{F9736EEB-EC7C-6811-8205-848927755DA0}"/>
              </a:ext>
            </a:extLst>
          </p:cNvPr>
          <p:cNvSpPr txBox="1"/>
          <p:nvPr/>
        </p:nvSpPr>
        <p:spPr>
          <a:xfrm>
            <a:off x="997856" y="6331857"/>
            <a:ext cx="13788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ea typeface="Calibri"/>
                <a:cs typeface="Calibri"/>
              </a:rPr>
              <a:t>Bron: </a:t>
            </a:r>
            <a:endParaRPr lang="nl-NL"/>
          </a:p>
        </p:txBody>
      </p:sp>
    </p:spTree>
    <p:extLst>
      <p:ext uri="{BB962C8B-B14F-4D97-AF65-F5344CB8AC3E}">
        <p14:creationId xmlns:p14="http://schemas.microsoft.com/office/powerpoint/2010/main" val="1775717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0DE9F3-76DE-63A3-E37B-4EEB3E365305}"/>
              </a:ext>
            </a:extLst>
          </p:cNvPr>
          <p:cNvSpPr>
            <a:spLocks noGrp="1"/>
          </p:cNvSpPr>
          <p:nvPr>
            <p:ph type="title"/>
          </p:nvPr>
        </p:nvSpPr>
        <p:spPr/>
        <p:txBody>
          <a:bodyPr/>
          <a:lstStyle/>
          <a:p>
            <a:r>
              <a:rPr lang="nl-BE"/>
              <a:t>Veerkrachtig ouderschap – kwetsbaar ouderschap </a:t>
            </a:r>
          </a:p>
        </p:txBody>
      </p:sp>
      <p:sp>
        <p:nvSpPr>
          <p:cNvPr id="3" name="Tijdelijke aanduiding voor inhoud 2">
            <a:extLst>
              <a:ext uri="{FF2B5EF4-FFF2-40B4-BE49-F238E27FC236}">
                <a16:creationId xmlns:a16="http://schemas.microsoft.com/office/drawing/2014/main" id="{2190CB35-EE0D-B32E-79EC-525360B19797}"/>
              </a:ext>
            </a:extLst>
          </p:cNvPr>
          <p:cNvSpPr>
            <a:spLocks noGrp="1"/>
          </p:cNvSpPr>
          <p:nvPr>
            <p:ph idx="1"/>
          </p:nvPr>
        </p:nvSpPr>
        <p:spPr/>
        <p:txBody>
          <a:bodyPr/>
          <a:lstStyle/>
          <a:p>
            <a:r>
              <a:rPr lang="nl-BE" b="0" i="0" u="none" strike="noStrike">
                <a:solidFill>
                  <a:srgbClr val="000000"/>
                </a:solidFill>
                <a:effectLst/>
                <a:latin typeface="Aptos" panose="020B0004020202020204" pitchFamily="34" charset="0"/>
              </a:rPr>
              <a:t>Eenoudergezinnen</a:t>
            </a:r>
          </a:p>
          <a:p>
            <a:r>
              <a:rPr lang="nl-BE" b="0" i="0" u="none" strike="noStrike">
                <a:solidFill>
                  <a:srgbClr val="000000"/>
                </a:solidFill>
                <a:effectLst/>
                <a:latin typeface="Aptos" panose="020B0004020202020204" pitchFamily="34" charset="0"/>
              </a:rPr>
              <a:t>een migratieachtergrond</a:t>
            </a:r>
          </a:p>
          <a:p>
            <a:r>
              <a:rPr lang="nl-BE" b="0" i="0" u="none" strike="noStrike">
                <a:solidFill>
                  <a:srgbClr val="000000"/>
                </a:solidFill>
                <a:effectLst/>
                <a:latin typeface="Aptos" panose="020B0004020202020204" pitchFamily="34" charset="0"/>
              </a:rPr>
              <a:t>lage sociaal economische status</a:t>
            </a:r>
          </a:p>
          <a:p>
            <a:r>
              <a:rPr lang="nl-BE" b="0" i="0" u="none" strike="noStrike">
                <a:solidFill>
                  <a:srgbClr val="000000"/>
                </a:solidFill>
                <a:effectLst/>
                <a:latin typeface="Aptos" panose="020B0004020202020204" pitchFamily="34" charset="0"/>
              </a:rPr>
              <a:t>lage opleiding</a:t>
            </a:r>
          </a:p>
          <a:p>
            <a:r>
              <a:rPr lang="nl-BE" b="0" i="0" u="none" strike="noStrike">
                <a:solidFill>
                  <a:srgbClr val="000000"/>
                </a:solidFill>
                <a:effectLst/>
                <a:latin typeface="Aptos" panose="020B0004020202020204" pitchFamily="34" charset="0"/>
              </a:rPr>
              <a:t>psychische problemen van de ouder</a:t>
            </a:r>
            <a:endParaRPr lang="nl-BE"/>
          </a:p>
        </p:txBody>
      </p:sp>
    </p:spTree>
    <p:extLst>
      <p:ext uri="{BB962C8B-B14F-4D97-AF65-F5344CB8AC3E}">
        <p14:creationId xmlns:p14="http://schemas.microsoft.com/office/powerpoint/2010/main" val="2758293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A961841-4CB7-3AB6-B91D-44125BB86F5E}"/>
              </a:ext>
            </a:extLst>
          </p:cNvPr>
          <p:cNvSpPr>
            <a:spLocks noGrp="1"/>
          </p:cNvSpPr>
          <p:nvPr>
            <p:ph idx="1"/>
          </p:nvPr>
        </p:nvSpPr>
        <p:spPr>
          <a:xfrm>
            <a:off x="838200" y="897147"/>
            <a:ext cx="10515600" cy="5279816"/>
          </a:xfrm>
        </p:spPr>
        <p:txBody>
          <a:bodyPr>
            <a:normAutofit fontScale="85000" lnSpcReduction="20000"/>
          </a:bodyPr>
          <a:lstStyle/>
          <a:p>
            <a:r>
              <a:rPr lang="nl-BE"/>
              <a:t>Ouders met weinig tijd/aandacht voor elkaar  </a:t>
            </a:r>
          </a:p>
          <a:p>
            <a:r>
              <a:rPr lang="nl-BE"/>
              <a:t>Ouders met een scheve taakverdeling  </a:t>
            </a:r>
          </a:p>
          <a:p>
            <a:r>
              <a:rPr lang="nl-BE" u="none" strike="noStrike">
                <a:solidFill>
                  <a:srgbClr val="000000"/>
                </a:solidFill>
                <a:effectLst/>
                <a:highlight>
                  <a:srgbClr val="FFFFFF"/>
                </a:highlight>
                <a:latin typeface="Aptos" panose="020B0004020202020204" pitchFamily="34" charset="0"/>
              </a:rPr>
              <a:t>Ouders met weinig sociale contacten</a:t>
            </a:r>
          </a:p>
          <a:p>
            <a:r>
              <a:rPr lang="nl-BE" u="none" strike="noStrike">
                <a:solidFill>
                  <a:srgbClr val="000000"/>
                </a:solidFill>
                <a:effectLst/>
                <a:highlight>
                  <a:srgbClr val="FFFFFF"/>
                </a:highlight>
                <a:latin typeface="Aptos" panose="020B0004020202020204" pitchFamily="34" charset="0"/>
              </a:rPr>
              <a:t>Ouders die niet (goed) zijn voorbereid op het ouderschap </a:t>
            </a:r>
            <a:endParaRPr lang="nl-BE">
              <a:solidFill>
                <a:srgbClr val="000000"/>
              </a:solidFill>
              <a:highlight>
                <a:srgbClr val="FFFFFF"/>
              </a:highlight>
              <a:latin typeface="Aptos" panose="020B0004020202020204" pitchFamily="34" charset="0"/>
            </a:endParaRPr>
          </a:p>
          <a:p>
            <a:r>
              <a:rPr lang="nl-BE" u="none" strike="noStrike">
                <a:solidFill>
                  <a:srgbClr val="000000"/>
                </a:solidFill>
                <a:effectLst/>
                <a:highlight>
                  <a:srgbClr val="FFFFFF"/>
                </a:highlight>
                <a:latin typeface="Aptos" panose="020B0004020202020204" pitchFamily="34" charset="0"/>
              </a:rPr>
              <a:t>Ouders met weinig (toegang tot) informatie</a:t>
            </a:r>
          </a:p>
          <a:p>
            <a:r>
              <a:rPr lang="nl-BE"/>
              <a:t>Ouders die (tijdelijk) minder levensvaardigheden hebben  </a:t>
            </a:r>
          </a:p>
          <a:p>
            <a:r>
              <a:rPr lang="nl-BE"/>
              <a:t>Aanstaande ouders en ouders van jonge baby’s  </a:t>
            </a:r>
          </a:p>
          <a:p>
            <a:r>
              <a:rPr lang="nl-BE"/>
              <a:t>Ouders met ‘teveel aan kennis’  </a:t>
            </a:r>
          </a:p>
          <a:p>
            <a:r>
              <a:rPr lang="nl-BE"/>
              <a:t>Overbelaste ouders  </a:t>
            </a:r>
          </a:p>
          <a:p>
            <a:r>
              <a:rPr lang="nl-BE"/>
              <a:t>Ouders bij komst tweede (derde, vierde...) kind  </a:t>
            </a:r>
          </a:p>
          <a:p>
            <a:r>
              <a:rPr lang="nl-BE"/>
              <a:t>Ouders die zich niet gehoord voelen  </a:t>
            </a:r>
          </a:p>
          <a:p>
            <a:r>
              <a:rPr lang="nl-BE"/>
              <a:t>Ouders bij IVF, chronisch ziek kind of prematuur kind  </a:t>
            </a:r>
          </a:p>
          <a:p>
            <a:r>
              <a:rPr lang="nl-BE" u="none" strike="noStrike">
                <a:solidFill>
                  <a:srgbClr val="000000"/>
                </a:solidFill>
                <a:effectLst/>
                <a:highlight>
                  <a:srgbClr val="FFFFFF"/>
                </a:highlight>
                <a:latin typeface="Aptos" panose="020B0004020202020204" pitchFamily="34" charset="0"/>
              </a:rPr>
              <a:t>Ouders die (het temperament van) hun kind als lastig ervaren</a:t>
            </a:r>
            <a:endParaRPr lang="nl-BE"/>
          </a:p>
          <a:p>
            <a:endParaRPr lang="nl-BE"/>
          </a:p>
          <a:p>
            <a:endParaRPr lang="nl-BE"/>
          </a:p>
        </p:txBody>
      </p:sp>
    </p:spTree>
    <p:extLst>
      <p:ext uri="{BB962C8B-B14F-4D97-AF65-F5344CB8AC3E}">
        <p14:creationId xmlns:p14="http://schemas.microsoft.com/office/powerpoint/2010/main" val="3689293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4EC6E2-BDF5-D526-BE5B-D200048986F1}"/>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sz="6600" kern="1200">
                <a:solidFill>
                  <a:schemeClr val="tx1"/>
                </a:solidFill>
                <a:latin typeface="+mj-lt"/>
                <a:ea typeface="+mj-ea"/>
                <a:cs typeface="+mj-cs"/>
              </a:rPr>
              <a:t>Iedereen kan kwetsbaarheid en veerkracht ervaren </a:t>
            </a:r>
          </a:p>
        </p:txBody>
      </p:sp>
      <p:pic>
        <p:nvPicPr>
          <p:cNvPr id="14" name="Graphic 13" descr="Groep">
            <a:extLst>
              <a:ext uri="{FF2B5EF4-FFF2-40B4-BE49-F238E27FC236}">
                <a16:creationId xmlns:a16="http://schemas.microsoft.com/office/drawing/2014/main" id="{134B8636-02DE-948A-E64C-17C439CAA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1226248"/>
            <a:ext cx="4087368" cy="4087368"/>
          </a:xfrm>
          <a:prstGeom prst="rect">
            <a:avLst/>
          </a:prstGeom>
        </p:spPr>
      </p:pic>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327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05A6AD-ED1C-9E67-9CD3-54CE35037226}"/>
              </a:ext>
            </a:extLst>
          </p:cNvPr>
          <p:cNvSpPr>
            <a:spLocks noGrp="1"/>
          </p:cNvSpPr>
          <p:nvPr>
            <p:ph type="title"/>
          </p:nvPr>
        </p:nvSpPr>
        <p:spPr>
          <a:xfrm>
            <a:off x="841248" y="548640"/>
            <a:ext cx="3600860" cy="5431536"/>
          </a:xfrm>
        </p:spPr>
        <p:txBody>
          <a:bodyPr>
            <a:normAutofit/>
          </a:bodyPr>
          <a:lstStyle/>
          <a:p>
            <a:r>
              <a:rPr lang="nl-BE" sz="5400"/>
              <a:t>Bedankt voor jullie aandacht!</a:t>
            </a:r>
          </a:p>
        </p:txBody>
      </p:sp>
      <p:sp>
        <p:nvSpPr>
          <p:cNvPr id="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6B515E0-3EC2-80B4-D911-64C4E902A81F}"/>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nl-BE" sz="2400">
                <a:latin typeface="AppleSystemUIFont"/>
              </a:rPr>
              <a:t>Kind en Gezin – opvoedstress</a:t>
            </a:r>
          </a:p>
          <a:p>
            <a:r>
              <a:rPr lang="nl-BE" sz="2400" err="1">
                <a:latin typeface="AppleSystemUIFont"/>
              </a:rPr>
              <a:t>A.Bogaerts-KULeuven</a:t>
            </a:r>
            <a:r>
              <a:rPr lang="nl-BE" sz="2400">
                <a:latin typeface="AppleSystemUIFont"/>
              </a:rPr>
              <a:t> en </a:t>
            </a:r>
            <a:r>
              <a:rPr lang="nl-BE" sz="2400" err="1">
                <a:latin typeface="AppleSystemUIFont"/>
              </a:rPr>
              <a:t>S.Vanhaeken</a:t>
            </a:r>
            <a:r>
              <a:rPr lang="nl-BE" sz="2400">
                <a:latin typeface="AppleSystemUIFont"/>
              </a:rPr>
              <a:t>-UCLL </a:t>
            </a:r>
            <a:endParaRPr lang="nl-BE" sz="2400">
              <a:latin typeface="AppleSystemUIFont"/>
              <a:cs typeface="Calibri"/>
            </a:endParaRPr>
          </a:p>
          <a:p>
            <a:r>
              <a:rPr lang="nl-BE" sz="2400">
                <a:latin typeface="AppleSystemUIFont"/>
                <a:cs typeface="Calibri"/>
              </a:rPr>
              <a:t>Rustbox.be</a:t>
            </a:r>
            <a:endParaRPr lang="nl-BE" sz="2400">
              <a:latin typeface="AppleSystemUIFont"/>
              <a:ea typeface="Calibri"/>
              <a:cs typeface="Calibri"/>
            </a:endParaRPr>
          </a:p>
          <a:p>
            <a:r>
              <a:rPr lang="nl-BE" sz="2400">
                <a:solidFill>
                  <a:srgbClr val="000000"/>
                </a:solidFill>
                <a:latin typeface="AppleSystemUIFont"/>
                <a:ea typeface="Calibri"/>
                <a:cs typeface="Calibri"/>
              </a:rPr>
              <a:t>Onlinepsyhulp.be</a:t>
            </a:r>
          </a:p>
          <a:p>
            <a:pPr marL="0" indent="0">
              <a:buNone/>
            </a:pPr>
            <a:endParaRPr lang="nl-NL" sz="2400">
              <a:solidFill>
                <a:srgbClr val="4E3B30"/>
              </a:solidFill>
              <a:latin typeface="AppleSystemUIFont"/>
              <a:ea typeface="Calibri"/>
              <a:cs typeface="Calibri"/>
            </a:endParaRPr>
          </a:p>
          <a:p>
            <a:endParaRPr lang="nl-BE" sz="2400">
              <a:latin typeface="AppleSystemUIFont"/>
              <a:cs typeface="Calibri"/>
            </a:endParaRPr>
          </a:p>
          <a:p>
            <a:endParaRPr lang="nl-BE" sz="2400">
              <a:latin typeface="AppleSystemUIFont"/>
              <a:ea typeface="Calibri" panose="020F0502020204030204"/>
              <a:cs typeface="Calibri"/>
            </a:endParaRPr>
          </a:p>
          <a:p>
            <a:pPr marL="0" indent="0">
              <a:buNone/>
            </a:pPr>
            <a:endParaRPr lang="nl-BE" sz="2400">
              <a:latin typeface="AppleSystemUIFont"/>
              <a:ea typeface="Calibri" panose="020F0502020204030204"/>
              <a:cs typeface="Calibri"/>
            </a:endParaRPr>
          </a:p>
        </p:txBody>
      </p:sp>
      <p:pic>
        <p:nvPicPr>
          <p:cNvPr id="5" name="Tijdelijke aanduiding voor inhoud 3" descr="Afbeelding met kleding, Menselijk gezicht, person, tekenfilm&#10;&#10;Door AI gegenereerde inhoud is mogelijk onjuist.">
            <a:extLst>
              <a:ext uri="{FF2B5EF4-FFF2-40B4-BE49-F238E27FC236}">
                <a16:creationId xmlns:a16="http://schemas.microsoft.com/office/drawing/2014/main" id="{CB63EC60-1600-C5A7-B662-69A4082A5D26}"/>
              </a:ext>
            </a:extLst>
          </p:cNvPr>
          <p:cNvPicPr>
            <a:picLocks noChangeAspect="1"/>
          </p:cNvPicPr>
          <p:nvPr/>
        </p:nvPicPr>
        <p:blipFill>
          <a:blip r:embed="rId2"/>
          <a:srcRect l="81" t="9787" r="-82" b="4768"/>
          <a:stretch/>
        </p:blipFill>
        <p:spPr>
          <a:xfrm>
            <a:off x="6096000" y="3603119"/>
            <a:ext cx="4281826" cy="2381182"/>
          </a:xfrm>
          <a:prstGeom prst="rect">
            <a:avLst/>
          </a:prstGeom>
        </p:spPr>
      </p:pic>
    </p:spTree>
    <p:extLst>
      <p:ext uri="{BB962C8B-B14F-4D97-AF65-F5344CB8AC3E}">
        <p14:creationId xmlns:p14="http://schemas.microsoft.com/office/powerpoint/2010/main" val="339331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C947E7E-8249-D7AD-10FC-9C9384E90B7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000"/>
              <a:t>Welk </a:t>
            </a:r>
            <a:r>
              <a:rPr lang="en-US" sz="5000" err="1"/>
              <a:t>jaar</a:t>
            </a:r>
            <a:r>
              <a:rPr lang="en-US" sz="5000"/>
              <a:t> </a:t>
            </a:r>
            <a:r>
              <a:rPr lang="en-US" sz="5000" err="1"/>
              <a:t>zou</a:t>
            </a:r>
            <a:r>
              <a:rPr lang="en-US" sz="5000"/>
              <a:t> </a:t>
            </a:r>
            <a:r>
              <a:rPr lang="en-US" sz="5000" err="1"/>
              <a:t>dit</a:t>
            </a:r>
            <a:r>
              <a:rPr lang="en-US" sz="5000"/>
              <a:t> </a:t>
            </a:r>
            <a:r>
              <a:rPr lang="en-US" sz="5000" err="1"/>
              <a:t>citaat</a:t>
            </a:r>
            <a:r>
              <a:rPr lang="en-US" sz="5000"/>
              <a:t> </a:t>
            </a:r>
            <a:r>
              <a:rPr lang="en-US" sz="5000" err="1"/>
              <a:t>geschreven</a:t>
            </a:r>
            <a:r>
              <a:rPr lang="en-US" sz="5000"/>
              <a:t> </a:t>
            </a:r>
            <a:r>
              <a:rPr lang="en-US" sz="5000" err="1"/>
              <a:t>zijn</a:t>
            </a:r>
            <a:r>
              <a:rPr lang="en-US" sz="5000"/>
              <a:t>? </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60F349E2-E5C2-7840-3625-76ECC71BDF58}"/>
              </a:ext>
            </a:extLst>
          </p:cNvPr>
          <p:cNvSpPr>
            <a:spLocks/>
          </p:cNvSpPr>
          <p:nvPr/>
        </p:nvSpPr>
        <p:spPr>
          <a:xfrm>
            <a:off x="572493" y="2061671"/>
            <a:ext cx="8160387" cy="4128817"/>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endParaRPr lang="en-US" sz="2200" i="1"/>
          </a:p>
          <a:p>
            <a:pPr defTabSz="914400">
              <a:lnSpc>
                <a:spcPct val="90000"/>
              </a:lnSpc>
              <a:spcAft>
                <a:spcPts val="600"/>
              </a:spcAft>
            </a:pPr>
            <a:r>
              <a:rPr lang="en-US" sz="2800" i="1"/>
              <a:t>“De </a:t>
            </a:r>
            <a:r>
              <a:rPr lang="en-US" sz="2800" i="1" err="1"/>
              <a:t>jeugd</a:t>
            </a:r>
            <a:r>
              <a:rPr lang="en-US" sz="2800" i="1"/>
              <a:t> van </a:t>
            </a:r>
            <a:r>
              <a:rPr lang="en-US" sz="2800" i="1" err="1"/>
              <a:t>tegenwoordig</a:t>
            </a:r>
            <a:r>
              <a:rPr lang="en-US" sz="2800" i="1"/>
              <a:t> </a:t>
            </a:r>
            <a:r>
              <a:rPr lang="en-US" sz="2800" i="1" err="1"/>
              <a:t>houdt</a:t>
            </a:r>
            <a:r>
              <a:rPr lang="en-US" sz="2800" i="1"/>
              <a:t> van luxe, </a:t>
            </a:r>
            <a:r>
              <a:rPr lang="en-US" sz="2800" i="1" err="1"/>
              <a:t>heeft</a:t>
            </a:r>
            <a:r>
              <a:rPr lang="en-US" sz="2800" i="1"/>
              <a:t> </a:t>
            </a:r>
            <a:r>
              <a:rPr lang="en-US" sz="2800" i="1" err="1"/>
              <a:t>slechte</a:t>
            </a:r>
            <a:r>
              <a:rPr lang="en-US" sz="2800" i="1"/>
              <a:t> </a:t>
            </a:r>
            <a:r>
              <a:rPr lang="en-US" sz="2800" i="1" err="1"/>
              <a:t>manieren</a:t>
            </a:r>
            <a:r>
              <a:rPr lang="en-US" sz="2800" i="1"/>
              <a:t>, </a:t>
            </a:r>
            <a:r>
              <a:rPr lang="en-US" sz="2800" i="1" err="1"/>
              <a:t>heeft</a:t>
            </a:r>
            <a:r>
              <a:rPr lang="en-US" sz="2800" i="1"/>
              <a:t> </a:t>
            </a:r>
            <a:r>
              <a:rPr lang="en-US" sz="2800" i="1" err="1"/>
              <a:t>minachting</a:t>
            </a:r>
            <a:r>
              <a:rPr lang="en-US" sz="2800" i="1"/>
              <a:t> </a:t>
            </a:r>
            <a:r>
              <a:rPr lang="en-US" sz="2800" i="1" err="1"/>
              <a:t>voor</a:t>
            </a:r>
            <a:r>
              <a:rPr lang="en-US" sz="2800" i="1"/>
              <a:t> alle </a:t>
            </a:r>
            <a:r>
              <a:rPr lang="en-US" sz="2800" i="1" err="1"/>
              <a:t>gezag</a:t>
            </a:r>
            <a:r>
              <a:rPr lang="en-US" sz="2800" i="1"/>
              <a:t> </a:t>
            </a:r>
            <a:r>
              <a:rPr lang="en-US" sz="2800" i="1" err="1"/>
              <a:t>en</a:t>
            </a:r>
            <a:r>
              <a:rPr lang="en-US" sz="2800" i="1"/>
              <a:t> </a:t>
            </a:r>
            <a:r>
              <a:rPr lang="en-US" sz="2800" i="1" err="1"/>
              <a:t>heeft</a:t>
            </a:r>
            <a:r>
              <a:rPr lang="en-US" sz="2800" i="1"/>
              <a:t> </a:t>
            </a:r>
            <a:r>
              <a:rPr lang="en-US" sz="2800" i="1" err="1"/>
              <a:t>geen</a:t>
            </a:r>
            <a:r>
              <a:rPr lang="en-US" sz="2800" i="1"/>
              <a:t> </a:t>
            </a:r>
            <a:r>
              <a:rPr lang="en-US" sz="2800" i="1" err="1"/>
              <a:t>eerbied</a:t>
            </a:r>
            <a:r>
              <a:rPr lang="en-US" sz="2800" i="1"/>
              <a:t> </a:t>
            </a:r>
            <a:r>
              <a:rPr lang="en-US" sz="2800" i="1" err="1"/>
              <a:t>voor</a:t>
            </a:r>
            <a:r>
              <a:rPr lang="en-US" sz="2800" i="1"/>
              <a:t> </a:t>
            </a:r>
            <a:r>
              <a:rPr lang="en-US" sz="2800" i="1" err="1"/>
              <a:t>ouderdom</a:t>
            </a:r>
            <a:r>
              <a:rPr lang="en-US" sz="2800" i="1"/>
              <a:t>. </a:t>
            </a:r>
            <a:r>
              <a:rPr lang="en-US" sz="2800" i="1" err="1"/>
              <a:t>Jongeren</a:t>
            </a:r>
            <a:r>
              <a:rPr lang="en-US" sz="2800" i="1"/>
              <a:t> </a:t>
            </a:r>
            <a:r>
              <a:rPr lang="en-US" sz="2800" i="1" err="1"/>
              <a:t>praten</a:t>
            </a:r>
            <a:r>
              <a:rPr lang="en-US" sz="2800" i="1"/>
              <a:t> </a:t>
            </a:r>
            <a:r>
              <a:rPr lang="en-US" sz="2800" i="1" err="1"/>
              <a:t>als</a:t>
            </a:r>
            <a:r>
              <a:rPr lang="en-US" sz="2800" i="1"/>
              <a:t> ze </a:t>
            </a:r>
            <a:r>
              <a:rPr lang="en-US" sz="2800" i="1" err="1"/>
              <a:t>zouden</a:t>
            </a:r>
            <a:r>
              <a:rPr lang="en-US" sz="2800" i="1"/>
              <a:t> </a:t>
            </a:r>
            <a:r>
              <a:rPr lang="en-US" sz="2800" i="1" err="1"/>
              <a:t>moeten</a:t>
            </a:r>
            <a:r>
              <a:rPr lang="en-US" sz="2800" i="1"/>
              <a:t> </a:t>
            </a:r>
            <a:r>
              <a:rPr lang="en-US" sz="2800" i="1" err="1"/>
              <a:t>werken</a:t>
            </a:r>
            <a:r>
              <a:rPr lang="en-US" sz="2800" i="1"/>
              <a:t>. Ze </a:t>
            </a:r>
            <a:r>
              <a:rPr lang="en-US" sz="2800" i="1" err="1"/>
              <a:t>spreken</a:t>
            </a:r>
            <a:r>
              <a:rPr lang="en-US" sz="2800" i="1"/>
              <a:t> </a:t>
            </a:r>
            <a:r>
              <a:rPr lang="en-US" sz="2800" i="1" err="1"/>
              <a:t>hun</a:t>
            </a:r>
            <a:r>
              <a:rPr lang="en-US" sz="2800" i="1"/>
              <a:t> </a:t>
            </a:r>
            <a:r>
              <a:rPr lang="en-US" sz="2800" i="1" err="1"/>
              <a:t>ouders</a:t>
            </a:r>
            <a:r>
              <a:rPr lang="en-US" sz="2800" i="1"/>
              <a:t> </a:t>
            </a:r>
            <a:r>
              <a:rPr lang="en-US" sz="2800" i="1" err="1"/>
              <a:t>voortdurend</a:t>
            </a:r>
            <a:r>
              <a:rPr lang="en-US" sz="2800" i="1"/>
              <a:t> </a:t>
            </a:r>
            <a:r>
              <a:rPr lang="en-US" sz="2800" i="1" err="1"/>
              <a:t>tegen</a:t>
            </a:r>
            <a:r>
              <a:rPr lang="en-US" sz="2800" i="1"/>
              <a:t>, </a:t>
            </a:r>
            <a:r>
              <a:rPr lang="en-US" sz="2800" i="1" err="1"/>
              <a:t>kletsen</a:t>
            </a:r>
            <a:r>
              <a:rPr lang="en-US" sz="2800" i="1"/>
              <a:t> in </a:t>
            </a:r>
            <a:r>
              <a:rPr lang="en-US" sz="2800" i="1" err="1"/>
              <a:t>gezelschap</a:t>
            </a:r>
            <a:r>
              <a:rPr lang="en-US" sz="2800" i="1"/>
              <a:t>, ze </a:t>
            </a:r>
            <a:r>
              <a:rPr lang="en-US" sz="2800" i="1" err="1"/>
              <a:t>smakken</a:t>
            </a:r>
            <a:r>
              <a:rPr lang="en-US" sz="2800" i="1"/>
              <a:t> </a:t>
            </a:r>
            <a:r>
              <a:rPr lang="en-US" sz="2800" i="1" err="1"/>
              <a:t>bij</a:t>
            </a:r>
            <a:r>
              <a:rPr lang="en-US" sz="2800" i="1"/>
              <a:t> het eten, </a:t>
            </a:r>
            <a:r>
              <a:rPr lang="en-US" sz="2800" i="1" err="1"/>
              <a:t>slaan</a:t>
            </a:r>
            <a:r>
              <a:rPr lang="en-US" sz="2800" i="1"/>
              <a:t> </a:t>
            </a:r>
            <a:r>
              <a:rPr lang="en-US" sz="2800" i="1" err="1"/>
              <a:t>hun</a:t>
            </a:r>
            <a:r>
              <a:rPr lang="en-US" sz="2800" i="1"/>
              <a:t> </a:t>
            </a:r>
            <a:r>
              <a:rPr lang="en-US" sz="2800" i="1" err="1"/>
              <a:t>benen</a:t>
            </a:r>
            <a:r>
              <a:rPr lang="en-US" sz="2800" i="1"/>
              <a:t> over </a:t>
            </a:r>
            <a:r>
              <a:rPr lang="en-US" sz="2800" i="1" err="1"/>
              <a:t>elkaar</a:t>
            </a:r>
            <a:r>
              <a:rPr lang="en-US" sz="2800" i="1"/>
              <a:t> </a:t>
            </a:r>
            <a:r>
              <a:rPr lang="en-US" sz="2800" i="1" err="1"/>
              <a:t>en</a:t>
            </a:r>
            <a:r>
              <a:rPr lang="en-US" sz="2800" i="1"/>
              <a:t> </a:t>
            </a:r>
            <a:r>
              <a:rPr lang="en-US" sz="2800" i="1" err="1"/>
              <a:t>tiranniseren</a:t>
            </a:r>
            <a:r>
              <a:rPr lang="en-US" sz="2800" i="1"/>
              <a:t> </a:t>
            </a:r>
            <a:r>
              <a:rPr lang="en-US" sz="2800" i="1" err="1"/>
              <a:t>hun</a:t>
            </a:r>
            <a:r>
              <a:rPr lang="en-US" sz="2800" i="1"/>
              <a:t> </a:t>
            </a:r>
            <a:r>
              <a:rPr lang="en-US" sz="2800" i="1" err="1"/>
              <a:t>ouders</a:t>
            </a:r>
            <a:r>
              <a:rPr lang="en-US" sz="2800" i="1"/>
              <a:t>”</a:t>
            </a:r>
            <a:endParaRPr lang="en-US" sz="2800">
              <a:cs typeface="Calibri" panose="020F0502020204030204"/>
            </a:endParaRPr>
          </a:p>
        </p:txBody>
      </p:sp>
      <p:sp>
        <p:nvSpPr>
          <p:cNvPr id="4" name="Text Placeholder 3">
            <a:extLst>
              <a:ext uri="{FF2B5EF4-FFF2-40B4-BE49-F238E27FC236}">
                <a16:creationId xmlns:a16="http://schemas.microsoft.com/office/drawing/2014/main" id="{C9A1F6F0-77B5-FCE7-09AD-49BCD1045D35}"/>
              </a:ext>
            </a:extLst>
          </p:cNvPr>
          <p:cNvSpPr>
            <a:spLocks/>
          </p:cNvSpPr>
          <p:nvPr/>
        </p:nvSpPr>
        <p:spPr>
          <a:xfrm>
            <a:off x="839788" y="2057400"/>
            <a:ext cx="3932237" cy="3811588"/>
          </a:xfrm>
          <a:prstGeom prst="rect">
            <a:avLst/>
          </a:prstGeom>
        </p:spPr>
        <p:txBody>
          <a:bodyPr/>
          <a:lstStyle/>
          <a:p>
            <a:endParaRPr lang="en-US"/>
          </a:p>
        </p:txBody>
      </p:sp>
    </p:spTree>
    <p:extLst>
      <p:ext uri="{BB962C8B-B14F-4D97-AF65-F5344CB8AC3E}">
        <p14:creationId xmlns:p14="http://schemas.microsoft.com/office/powerpoint/2010/main" val="309131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1FEE2F4-D2B5-A423-1AD9-2DE475C025DD}"/>
              </a:ext>
            </a:extLst>
          </p:cNvPr>
          <p:cNvSpPr>
            <a:spLocks noGrp="1"/>
          </p:cNvSpPr>
          <p:nvPr>
            <p:ph type="title"/>
          </p:nvPr>
        </p:nvSpPr>
        <p:spPr>
          <a:xfrm>
            <a:off x="630936" y="640080"/>
            <a:ext cx="4818888" cy="1481328"/>
          </a:xfrm>
        </p:spPr>
        <p:txBody>
          <a:bodyPr anchor="b">
            <a:normAutofit/>
          </a:bodyPr>
          <a:lstStyle/>
          <a:p>
            <a:r>
              <a:rPr lang="nl-NL" sz="5000">
                <a:ea typeface="Calibri Light"/>
                <a:cs typeface="Calibri Light"/>
              </a:rPr>
              <a:t>Ouderschap is jong-leren</a:t>
            </a:r>
            <a:endParaRPr lang="nl-NL" sz="5000"/>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2560FA9-AB40-D749-EBEE-93A23C20EFB5}"/>
              </a:ext>
            </a:extLst>
          </p:cNvPr>
          <p:cNvSpPr>
            <a:spLocks noGrp="1"/>
          </p:cNvSpPr>
          <p:nvPr>
            <p:ph idx="1"/>
          </p:nvPr>
        </p:nvSpPr>
        <p:spPr>
          <a:xfrm>
            <a:off x="630936" y="2660904"/>
            <a:ext cx="4818888" cy="3547872"/>
          </a:xfrm>
        </p:spPr>
        <p:txBody>
          <a:bodyPr anchor="t">
            <a:normAutofit/>
          </a:bodyPr>
          <a:lstStyle/>
          <a:p>
            <a:r>
              <a:rPr lang="en-US" sz="1900">
                <a:ea typeface="Calibri"/>
                <a:cs typeface="Calibri"/>
              </a:rPr>
              <a:t>Partner relatie</a:t>
            </a:r>
          </a:p>
          <a:p>
            <a:r>
              <a:rPr lang="en-US" sz="1900">
                <a:ea typeface="Calibri"/>
                <a:cs typeface="Calibri"/>
              </a:rPr>
              <a:t>Vrienden</a:t>
            </a:r>
          </a:p>
          <a:p>
            <a:r>
              <a:rPr lang="en-US" sz="1900">
                <a:ea typeface="Calibri"/>
                <a:cs typeface="Calibri"/>
              </a:rPr>
              <a:t>Vrije tijd</a:t>
            </a:r>
          </a:p>
          <a:p>
            <a:r>
              <a:rPr lang="en-US" sz="1900">
                <a:ea typeface="Calibri"/>
                <a:cs typeface="Calibri"/>
              </a:rPr>
              <a:t>Werk</a:t>
            </a:r>
          </a:p>
          <a:p>
            <a:r>
              <a:rPr lang="en-US" sz="1900">
                <a:ea typeface="Calibri"/>
                <a:cs typeface="Calibri"/>
              </a:rPr>
              <a:t>Huishouden</a:t>
            </a:r>
          </a:p>
          <a:p>
            <a:r>
              <a:rPr lang="en-US" sz="1900">
                <a:ea typeface="Calibri"/>
                <a:cs typeface="Calibri"/>
              </a:rPr>
              <a:t>Geld</a:t>
            </a:r>
          </a:p>
          <a:p>
            <a:r>
              <a:rPr lang="en-US" sz="1900">
                <a:ea typeface="Calibri"/>
                <a:cs typeface="Calibri"/>
              </a:rPr>
              <a:t>Zorg voor kinderen</a:t>
            </a:r>
          </a:p>
          <a:p>
            <a:r>
              <a:rPr lang="en-US" sz="1900">
                <a:ea typeface="Calibri"/>
                <a:cs typeface="Calibri"/>
              </a:rPr>
              <a:t>Opvoeding </a:t>
            </a:r>
          </a:p>
          <a:p>
            <a:r>
              <a:rPr lang="en-US" sz="1900">
                <a:ea typeface="Calibri"/>
                <a:cs typeface="Calibri"/>
              </a:rPr>
              <a:t>…</a:t>
            </a:r>
          </a:p>
        </p:txBody>
      </p:sp>
      <p:pic>
        <p:nvPicPr>
          <p:cNvPr id="4" name="Tijdelijke aanduiding voor inhoud 3" descr="Afbeelding met persoon, muur, kleding, ballon&#10;&#10;Door AI gegenereerde inhoud is mogelijk onjuist.">
            <a:extLst>
              <a:ext uri="{FF2B5EF4-FFF2-40B4-BE49-F238E27FC236}">
                <a16:creationId xmlns:a16="http://schemas.microsoft.com/office/drawing/2014/main" id="{7C53D1C6-1DE0-DB29-8673-3132AA0E887D}"/>
              </a:ext>
            </a:extLst>
          </p:cNvPr>
          <p:cNvPicPr>
            <a:picLocks noChangeAspect="1"/>
          </p:cNvPicPr>
          <p:nvPr/>
        </p:nvPicPr>
        <p:blipFill>
          <a:blip r:embed="rId3"/>
          <a:srcRect l="7270" r="2307"/>
          <a:stretch/>
        </p:blipFill>
        <p:spPr>
          <a:xfrm>
            <a:off x="6099048" y="1216916"/>
            <a:ext cx="5458968" cy="4424167"/>
          </a:xfrm>
          <a:prstGeom prst="rect">
            <a:avLst/>
          </a:prstGeom>
        </p:spPr>
      </p:pic>
    </p:spTree>
    <p:extLst>
      <p:ext uri="{BB962C8B-B14F-4D97-AF65-F5344CB8AC3E}">
        <p14:creationId xmlns:p14="http://schemas.microsoft.com/office/powerpoint/2010/main" val="1811202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46654CC-5F24-9FC0-E2C1-C2395D9BEB4D}"/>
              </a:ext>
            </a:extLst>
          </p:cNvPr>
          <p:cNvSpPr>
            <a:spLocks noGrp="1"/>
          </p:cNvSpPr>
          <p:nvPr>
            <p:ph type="title"/>
          </p:nvPr>
        </p:nvSpPr>
        <p:spPr>
          <a:xfrm>
            <a:off x="838200" y="365125"/>
            <a:ext cx="10515600" cy="1325563"/>
          </a:xfrm>
        </p:spPr>
        <p:txBody>
          <a:bodyPr>
            <a:normAutofit/>
          </a:bodyPr>
          <a:lstStyle/>
          <a:p>
            <a:r>
              <a:rPr lang="nl-NL" sz="5400" b="1" i="0" u="none" strike="noStrike">
                <a:effectLst/>
                <a:latin typeface="AppleSystemUIFont"/>
              </a:rPr>
              <a:t>Ouderwelzijn </a:t>
            </a:r>
            <a:r>
              <a:rPr lang="nl-NL" sz="5400" b="0" i="0" u="none" strike="noStrike">
                <a:effectLst/>
                <a:latin typeface="AppleSystemUIFont"/>
              </a:rPr>
              <a:t>is van belang.</a:t>
            </a:r>
            <a:endParaRPr lang="nl-BE" sz="5400"/>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795D17C-7D48-9944-9321-CA12FFF34B72}"/>
              </a:ext>
            </a:extLst>
          </p:cNvPr>
          <p:cNvSpPr>
            <a:spLocks noGrp="1"/>
          </p:cNvSpPr>
          <p:nvPr>
            <p:ph idx="1"/>
          </p:nvPr>
        </p:nvSpPr>
        <p:spPr>
          <a:xfrm>
            <a:off x="838200" y="1929384"/>
            <a:ext cx="10515600" cy="4251960"/>
          </a:xfrm>
        </p:spPr>
        <p:txBody>
          <a:bodyPr vert="horz" lIns="91440" tIns="45720" rIns="91440" bIns="45720" rtlCol="0" anchor="t">
            <a:normAutofit/>
          </a:bodyPr>
          <a:lstStyle/>
          <a:p>
            <a:endParaRPr lang="nl-NL" sz="2200">
              <a:highlight>
                <a:srgbClr val="FFFFFF"/>
              </a:highlight>
              <a:latin typeface="AppleSystemUIFont"/>
            </a:endParaRPr>
          </a:p>
          <a:p>
            <a:r>
              <a:rPr lang="nl-NL" sz="2200" b="0" i="0">
                <a:effectLst/>
                <a:highlight>
                  <a:srgbClr val="FFFFFF"/>
                </a:highlight>
                <a:latin typeface="AppleSystemUIFont"/>
              </a:rPr>
              <a:t>Vaak zijn ouders wel tevreden over hun opvoeding (96%) maar vinden ze ouderschap moeilijker dan gedacht (moeders 58% en vaders 50%). </a:t>
            </a:r>
            <a:endParaRPr lang="nl-NL"/>
          </a:p>
          <a:p>
            <a:r>
              <a:rPr lang="nl-NL" sz="2200">
                <a:highlight>
                  <a:srgbClr val="FFFFFF"/>
                </a:highlight>
                <a:latin typeface="AppleSystemUIFont"/>
              </a:rPr>
              <a:t>Dat maakt het de moeite waard om in te zoomen op </a:t>
            </a:r>
            <a:r>
              <a:rPr lang="nl-NL" sz="2200" b="1">
                <a:highlight>
                  <a:srgbClr val="FFFFFF"/>
                </a:highlight>
                <a:latin typeface="AppleSystemUIFont"/>
              </a:rPr>
              <a:t>ouderwelzijn</a:t>
            </a:r>
          </a:p>
          <a:p>
            <a:pPr marL="0" indent="0">
              <a:buNone/>
            </a:pPr>
            <a:endParaRPr lang="nl-NL" sz="2200" b="1">
              <a:highlight>
                <a:srgbClr val="FFFFFF"/>
              </a:highlight>
              <a:latin typeface="AppleSystemUIFont"/>
            </a:endParaRPr>
          </a:p>
          <a:p>
            <a:endParaRPr lang="nl-BE" sz="2200" b="1"/>
          </a:p>
        </p:txBody>
      </p:sp>
    </p:spTree>
    <p:extLst>
      <p:ext uri="{BB962C8B-B14F-4D97-AF65-F5344CB8AC3E}">
        <p14:creationId xmlns:p14="http://schemas.microsoft.com/office/powerpoint/2010/main" val="340255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5ED3571-A89D-0332-1C74-350BA66B7FF5}"/>
              </a:ext>
            </a:extLst>
          </p:cNvPr>
          <p:cNvSpPr txBox="1"/>
          <p:nvPr/>
        </p:nvSpPr>
        <p:spPr>
          <a:xfrm>
            <a:off x="3050498" y="3248081"/>
            <a:ext cx="6100996" cy="1477328"/>
          </a:xfrm>
          <a:prstGeom prst="rect">
            <a:avLst/>
          </a:prstGeom>
          <a:noFill/>
        </p:spPr>
        <p:txBody>
          <a:bodyPr wrap="square" lIns="91440" tIns="45720" rIns="91440" bIns="45720" anchor="t">
            <a:spAutoFit/>
          </a:bodyPr>
          <a:lstStyle/>
          <a:p>
            <a:r>
              <a:rPr lang="nl-BE" sz="1800">
                <a:hlinkClick r:id="rId3"/>
              </a:rPr>
              <a:t>Breinbijsluiter &gt; Ouders | Augeo Foundation</a:t>
            </a:r>
          </a:p>
          <a:p>
            <a:endParaRPr lang="nl-BE">
              <a:ea typeface="Calibri"/>
              <a:cs typeface="Calibri"/>
            </a:endParaRPr>
          </a:p>
          <a:p>
            <a:endParaRPr lang="nl-BE">
              <a:ea typeface="Calibri"/>
              <a:cs typeface="Calibri"/>
            </a:endParaRPr>
          </a:p>
          <a:p>
            <a:endParaRPr lang="nl-BE">
              <a:ea typeface="Calibri"/>
              <a:cs typeface="Calibri"/>
            </a:endParaRPr>
          </a:p>
          <a:p>
            <a:endParaRPr lang="nl-BE">
              <a:ea typeface="Calibri"/>
              <a:cs typeface="Calibri"/>
            </a:endParaRPr>
          </a:p>
        </p:txBody>
      </p:sp>
    </p:spTree>
    <p:extLst>
      <p:ext uri="{BB962C8B-B14F-4D97-AF65-F5344CB8AC3E}">
        <p14:creationId xmlns:p14="http://schemas.microsoft.com/office/powerpoint/2010/main" val="2779710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tekenfilm, schoeisel, kleding, schermopname&#10;&#10;Door AI gegenereerde inhoud is mogelijk onjuist.">
            <a:extLst>
              <a:ext uri="{FF2B5EF4-FFF2-40B4-BE49-F238E27FC236}">
                <a16:creationId xmlns:a16="http://schemas.microsoft.com/office/drawing/2014/main" id="{0599AA7D-1441-557E-0C8F-DDF822F5479B}"/>
              </a:ext>
            </a:extLst>
          </p:cNvPr>
          <p:cNvPicPr>
            <a:picLocks noGrp="1" noChangeAspect="1"/>
          </p:cNvPicPr>
          <p:nvPr>
            <p:ph idx="1"/>
          </p:nvPr>
        </p:nvPicPr>
        <p:blipFill>
          <a:blip r:embed="rId3"/>
          <a:srcRect t="8066" b="5291"/>
          <a:stretch/>
        </p:blipFill>
        <p:spPr>
          <a:xfrm>
            <a:off x="20" y="10"/>
            <a:ext cx="12191980" cy="6866290"/>
          </a:xfrm>
          <a:prstGeom prst="rect">
            <a:avLst/>
          </a:prstGeom>
        </p:spPr>
      </p:pic>
      <p:sp>
        <p:nvSpPr>
          <p:cNvPr id="2" name="Tekstvak 1">
            <a:extLst>
              <a:ext uri="{FF2B5EF4-FFF2-40B4-BE49-F238E27FC236}">
                <a16:creationId xmlns:a16="http://schemas.microsoft.com/office/drawing/2014/main" id="{01C180E7-B9F3-B24B-1AF4-DAA7D34053B9}"/>
              </a:ext>
            </a:extLst>
          </p:cNvPr>
          <p:cNvSpPr txBox="1"/>
          <p:nvPr/>
        </p:nvSpPr>
        <p:spPr>
          <a:xfrm>
            <a:off x="8690042" y="6234635"/>
            <a:ext cx="3252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chemeClr val="bg1"/>
                </a:solidFill>
                <a:ea typeface="Calibri"/>
                <a:cs typeface="Calibri"/>
              </a:rPr>
              <a:t>Breinbijsluiter </a:t>
            </a:r>
            <a:r>
              <a:rPr lang="nl-NL" err="1">
                <a:solidFill>
                  <a:schemeClr val="bg1"/>
                </a:solidFill>
                <a:ea typeface="Calibri"/>
                <a:cs typeface="Calibri"/>
              </a:rPr>
              <a:t>Augeo</a:t>
            </a:r>
            <a:r>
              <a:rPr lang="nl-NL">
                <a:solidFill>
                  <a:schemeClr val="bg1"/>
                </a:solidFill>
                <a:ea typeface="Calibri"/>
                <a:cs typeface="Calibri"/>
              </a:rPr>
              <a:t> Foundation</a:t>
            </a:r>
            <a:endParaRPr lang="nl-NL">
              <a:solidFill>
                <a:schemeClr val="bg1"/>
              </a:solidFill>
            </a:endParaRPr>
          </a:p>
        </p:txBody>
      </p:sp>
    </p:spTree>
    <p:extLst>
      <p:ext uri="{BB962C8B-B14F-4D97-AF65-F5344CB8AC3E}">
        <p14:creationId xmlns:p14="http://schemas.microsoft.com/office/powerpoint/2010/main" val="375339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E156F0B0-89EC-F62B-20A3-3C020DDA69C2}"/>
              </a:ext>
            </a:extLst>
          </p:cNvPr>
          <p:cNvSpPr>
            <a:spLocks noGrp="1"/>
          </p:cNvSpPr>
          <p:nvPr>
            <p:ph sz="half" idx="1"/>
          </p:nvPr>
        </p:nvSpPr>
        <p:spPr>
          <a:xfrm>
            <a:off x="947057" y="2327955"/>
            <a:ext cx="3124200" cy="220208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BE"/>
              <a:t>1OOO eerste dagen </a:t>
            </a:r>
          </a:p>
        </p:txBody>
      </p:sp>
      <p:pic>
        <p:nvPicPr>
          <p:cNvPr id="6" name="Picture 2" descr="Afbeelding met Lettertype, handschrift, Graphics, tekst&#10;&#10;Automatisch gegenereerde beschrijving">
            <a:extLst>
              <a:ext uri="{FF2B5EF4-FFF2-40B4-BE49-F238E27FC236}">
                <a16:creationId xmlns:a16="http://schemas.microsoft.com/office/drawing/2014/main" id="{DC2CB0A3-5327-4030-84B7-476E97EDC60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223657" y="2672366"/>
            <a:ext cx="7130143" cy="171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87149"/>
      </p:ext>
    </p:extLst>
  </p:cSld>
  <p:clrMapOvr>
    <a:masterClrMapping/>
  </p:clrMapOvr>
</p:sld>
</file>

<file path=ppt/theme/theme1.xml><?xml version="1.0" encoding="utf-8"?>
<a:theme xmlns:a="http://schemas.openxmlformats.org/drawingml/2006/main" name="Office 2013 - 2022 Thema">
  <a:themeElements>
    <a:clrScheme name="Geeloran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2013 - 2022 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Breedbeeld</PresentationFormat>
  <Slides>36</Slides>
  <Notes>35</Notes>
  <HiddenSlides>0</HiddenSlides>
  <ScaleCrop>false</ScaleCrop>
  <HeadingPairs>
    <vt:vector size="4" baseType="variant">
      <vt:variant>
        <vt:lpstr>Thema</vt:lpstr>
      </vt:variant>
      <vt:variant>
        <vt:i4>1</vt:i4>
      </vt:variant>
      <vt:variant>
        <vt:lpstr>Diatitels</vt:lpstr>
      </vt:variant>
      <vt:variant>
        <vt:i4>36</vt:i4>
      </vt:variant>
    </vt:vector>
  </HeadingPairs>
  <TitlesOfParts>
    <vt:vector size="37" baseType="lpstr">
      <vt:lpstr>Office 2013 - 2022 Thema</vt:lpstr>
      <vt:lpstr>PowerPoint-presentatie</vt:lpstr>
      <vt:lpstr>De jaren 50</vt:lpstr>
      <vt:lpstr>Nu</vt:lpstr>
      <vt:lpstr>Welk jaar zou dit citaat geschreven zijn? </vt:lpstr>
      <vt:lpstr>Ouderschap is jong-leren</vt:lpstr>
      <vt:lpstr>Ouderwelzijn is van belang.</vt:lpstr>
      <vt:lpstr>PowerPoint-presentatie</vt:lpstr>
      <vt:lpstr>PowerPoint-presentatie</vt:lpstr>
      <vt:lpstr>PowerPoint-presentatie</vt:lpstr>
      <vt:lpstr>PowerPoint-presentatie</vt:lpstr>
      <vt:lpstr>Veerkracht </vt:lpstr>
      <vt:lpstr>Wat hebben ouders nodig in deze periode? </vt:lpstr>
      <vt:lpstr>Voorstellingsfase (van conceptie tot 9 maanden zwangerschap)</vt:lpstr>
      <vt:lpstr>Voedingsfase (van geboorte tot 18 m)</vt:lpstr>
      <vt:lpstr>Autonomiefase (18 maanden – 4 jaar)</vt:lpstr>
      <vt:lpstr>Levensvaardigheden </vt:lpstr>
      <vt:lpstr>PowerPoint-presentatie</vt:lpstr>
      <vt:lpstr>PowerPoint-presentatie</vt:lpstr>
      <vt:lpstr>emotieregulatie</vt:lpstr>
      <vt:lpstr>Gevoelens herkennen</vt:lpstr>
      <vt:lpstr>Signalen van teveel spanning?  </vt:lpstr>
      <vt:lpstr>Signalen van te weinig spanning?  </vt:lpstr>
      <vt:lpstr>Signalen van normale spanning?  </vt:lpstr>
      <vt:lpstr>2. Gevoelens benoemen</vt:lpstr>
      <vt:lpstr>3. Met onaangename gevoelens omgaan</vt:lpstr>
      <vt:lpstr>4. Waarom vermijden we  gevoelens?</vt:lpstr>
      <vt:lpstr>5. Triggers</vt:lpstr>
      <vt:lpstr>6. Gevoelens doorstaan</vt:lpstr>
      <vt:lpstr>Jezelf kalmeren</vt:lpstr>
      <vt:lpstr>Methodes die gericht zijn op controle</vt:lpstr>
      <vt:lpstr>Methodes die op langere termijn werkzaam zijn</vt:lpstr>
      <vt:lpstr>Gevoelens willen iets vertellen</vt:lpstr>
      <vt:lpstr>Veerkrachtig ouderschap – kwetsbaar ouderschap </vt:lpstr>
      <vt:lpstr>PowerPoint-presentatie</vt:lpstr>
      <vt:lpstr>Iedereen kan kwetsbaarheid en veerkracht ervaren </vt:lpstr>
      <vt:lpstr>Bedankt voor jullie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Veerkrachtig ouderschap</dc:title>
  <dc:creator>Glenda Verboomen</dc:creator>
  <cp:revision>1748</cp:revision>
  <dcterms:created xsi:type="dcterms:W3CDTF">2024-05-14T19:22:16Z</dcterms:created>
  <dcterms:modified xsi:type="dcterms:W3CDTF">2025-03-13T20:05:24Z</dcterms:modified>
</cp:coreProperties>
</file>